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Monthly cost (USD)</c:v>
                </c:pt>
              </c:strCache>
            </c:strRef>
          </c:tx>
          <c:spPr>
            <a:solidFill>
              <a:srgbClr val="C33341">
                <a:alpha val="95000"/>
              </a:srgbClr>
            </a:solidFill>
            <a:effectLst/>
          </c:spPr>
          <c:invertIfNegative val="0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EBCE7B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List price</c:v>
                </c:pt>
                <c:pt idx="1">
                  <c:v>Cash / direct</c:v>
                </c:pt>
                <c:pt idx="2">
                  <c:v>Medicare Bridge</c:v>
                </c:pt>
                <c:pt idx="3">
                  <c:v>Commercial copay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1023</c:v>
                </c:pt>
                <c:pt idx="1">
                  <c:v>499</c:v>
                </c:pt>
                <c:pt idx="2">
                  <c:v>50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8-418E-A145-90617361217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F5ECD9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25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solidFill>
          <a:srgbClr val="50121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50121A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USD billions</c:v>
                </c:pt>
              </c:strCache>
            </c:strRef>
          </c:tx>
          <c:spPr>
            <a:solidFill>
              <a:srgbClr val="D4AF37"/>
            </a:solidFill>
            <a:effectLst/>
          </c:spPr>
          <c:invertIfNegative val="0"/>
          <c:dLbls>
            <c:numFmt formatCode="&quot;$&quot;#,##0&quot;B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EBCE7B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2024</c:v>
                </c:pt>
                <c:pt idx="1">
                  <c:v>2026</c:v>
                </c:pt>
                <c:pt idx="2">
                  <c:v>2033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57.8</c:v>
                </c:pt>
                <c:pt idx="1">
                  <c:v>85.5</c:v>
                </c:pt>
                <c:pt idx="2">
                  <c:v>392.9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DE-432A-A5B5-681B22F98CD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5ECD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4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solidFill>
          <a:srgbClr val="50121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50121A"/>
    </a:solidFill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USD billions</c:v>
                </c:pt>
              </c:strCache>
            </c:strRef>
          </c:tx>
          <c:spPr>
            <a:ln w="50800" cap="flat">
              <a:solidFill>
                <a:srgbClr val="C33341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C33341"/>
              </a:solidFill>
              <a:ln w="9525" cap="flat">
                <a:solidFill>
                  <a:srgbClr val="C33341"/>
                </a:solidFill>
                <a:prstDash val="solid"/>
                <a:round/>
              </a:ln>
              <a:effectLst/>
            </c:spPr>
          </c:marker>
          <c:dLbls>
            <c:numFmt formatCode="&quot;$&quot;#,##0.0&quot;B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u="none" strike="noStrike">
                    <a:solidFill>
                      <a:srgbClr val="EBCE7B"/>
                    </a:solidFill>
                    <a:latin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2023</c:v>
                </c:pt>
                <c:pt idx="1">
                  <c:v>2024</c:v>
                </c:pt>
                <c:pt idx="2">
                  <c:v>2032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7.1</c:v>
                </c:pt>
                <c:pt idx="1">
                  <c:v>8.9</c:v>
                </c:pt>
                <c:pt idx="2">
                  <c:v>69.2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28CB-4B3E-AFFB-D7A0CC87AA8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F5ECD9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6B253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D8B39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50121A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50121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3A0A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3A0A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468880"/>
            <a:ext cx="1069848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753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pulent red metallic surface with a heartbeat line and molecular motifs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0708">
              <a:alpha val="58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31520" y="1783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BRIEFING  ·  INSURANCE &amp; CLAIMS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468880"/>
            <a:ext cx="10698480" cy="1828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Virtual Care Models for Obesity &amp;</a:t>
            </a:r>
            <a:endParaRPr lang="en-US" sz="4000" dirty="0"/>
          </a:p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Cardiometabolic Disease Management</a:t>
            </a:r>
            <a:endParaRPr lang="en-US" sz="40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4526280"/>
            <a:ext cx="201168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4754880"/>
            <a:ext cx="9875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cost, risk, and ROI perspective on telehealth, remote monitoring, and GLP-1 management for payers and adjusters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77240" y="62636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D8B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Prepared July 2026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 TO INSURERS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640080" y="15087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D8B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care programs pair clinical management with GLP-1 stewardship — reshaping how obesity and cardiometabolic risk flow into claims, premiums, and reserves.</a:t>
            </a:r>
            <a:endParaRPr lang="en-US" sz="1600" dirty="0"/>
          </a:p>
        </p:txBody>
      </p:sp>
      <p:sp>
        <p:nvSpPr>
          <p:cNvPr id="6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514600"/>
            <a:ext cx="5532120" cy="17373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514600"/>
            <a:ext cx="82296" cy="17373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32688" y="2715768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pressure is real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932688" y="3227832"/>
            <a:ext cx="4983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GLP-1s can lift employer premiums by as much as 14%, straining plan budgets and reserves.</a:t>
            </a:r>
            <a:endParaRPr lang="en-US" sz="135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2514600"/>
            <a:ext cx="5532120" cy="17373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2514600"/>
            <a:ext cx="82296" cy="17373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784848" y="2715768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savings exist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784848" y="3227832"/>
            <a:ext cx="4983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virtual cardiometabolic care has delivered 16% total medical cost reduction for payers.</a:t>
            </a:r>
            <a:endParaRPr lang="en-US" sz="13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507992"/>
            <a:ext cx="5532120" cy="17373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507992"/>
            <a:ext cx="82296" cy="17373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32688" y="47091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Adherence is the swing factor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932688" y="5221224"/>
            <a:ext cx="4983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two-thirds of non-diabetic GLP-1 users stop within a year, eroding ROI and driving weight regain.</a:t>
            </a:r>
            <a:endParaRPr lang="en-US" sz="1350" dirty="0"/>
          </a:p>
        </p:txBody>
      </p:sp>
      <p:sp>
        <p:nvSpPr>
          <p:cNvPr id="1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4507992"/>
            <a:ext cx="5532120" cy="17373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card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92240" y="4507992"/>
            <a:ext cx="82296" cy="1737360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84848" y="4709160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fast-growing market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784848" y="5221224"/>
            <a:ext cx="4983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obesity care is projected to grow from $57.8B to $392.9B by 2033 — a channel insurers must price.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UNDERLYING RISK POOL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Cost Burden Insurers Are Underwriting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874520"/>
            <a:ext cx="3566160" cy="30175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40%+</a:t>
            </a:r>
            <a:endParaRPr lang="en-US" sz="58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65960" y="3657600"/>
            <a:ext cx="91440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60120" y="38862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U.S. adults meet the clinical definition of obesity (2021–2023)</a:t>
            </a:r>
            <a:endParaRPr lang="en-US" sz="14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80560" y="1874520"/>
            <a:ext cx="3566160" cy="30175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6344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~1 in 10</a:t>
            </a:r>
            <a:endParaRPr lang="en-US" sz="5800" dirty="0"/>
          </a:p>
        </p:txBody>
      </p:sp>
      <p:sp>
        <p:nvSpPr>
          <p:cNvPr id="11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6440" y="3657600"/>
            <a:ext cx="91440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00600" y="38862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adults now live with severe obesity, a share still rising</a:t>
            </a:r>
            <a:endParaRPr lang="en-US" sz="14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21040" y="1874520"/>
            <a:ext cx="3566160" cy="30175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03920" y="237744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8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$173B</a:t>
            </a:r>
            <a:endParaRPr lang="en-US" sz="5800" dirty="0"/>
          </a:p>
        </p:txBody>
      </p:sp>
      <p:sp>
        <p:nvSpPr>
          <p:cNvPr id="15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46920" y="3657600"/>
            <a:ext cx="91440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641080" y="388620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annual U.S. direct medical spending tied to obesity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640080" y="52578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i="1" dirty="0">
                <a:solidFill>
                  <a:srgbClr val="D8B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Obesity is a primary driver of diabetes, hypertension, and cardiovascular disease — the comorbidities that anchor pricing, underwriting, and claims projections.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DEFINING THE MODEL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Virtual Care Model Delivers</a:t>
            </a:r>
            <a:endParaRPr lang="en-US" sz="2700" dirty="0"/>
          </a:p>
        </p:txBody>
      </p:sp>
      <p:pic>
        <p:nvPicPr>
          <p:cNvPr id="5" name="Image 0" descr="Physician on a telehealth video call reviewing a patient health dashboard"/>
          <p:cNvPicPr>
            <a:picLocks noChangeAspect="1"/>
          </p:cNvPicPr>
          <p:nvPr/>
        </p:nvPicPr>
        <p:blipFill>
          <a:blip r:embed="rId3"/>
          <a:srcRect l="17347" r="17347"/>
          <a:stretch/>
        </p:blipFill>
        <p:spPr>
          <a:xfrm>
            <a:off x="7178040" y="1600200"/>
            <a:ext cx="4389120" cy="4480560"/>
          </a:xfrm>
          <a:prstGeom prst="rect">
            <a:avLst/>
          </a:prstGeom>
        </p:spPr>
      </p:pic>
      <p:sp>
        <p:nvSpPr>
          <p:cNvPr id="6" name="image fram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178040" y="1600200"/>
            <a:ext cx="4389120" cy="4480560"/>
          </a:xfrm>
          <a:prstGeom prst="rect">
            <a:avLst/>
          </a:prstGeom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256032" cy="256032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51560" y="1645920"/>
            <a:ext cx="5806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Virtual specialty consults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1051560" y="2039112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Physician- and clinician-led visits by video, replacing in-person specialty capacity.</a:t>
            </a:r>
            <a:endParaRPr lang="en-US" sz="1300" dirty="0"/>
          </a:p>
        </p:txBody>
      </p:sp>
      <p:sp>
        <p:nvSpPr>
          <p:cNvPr id="10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834640"/>
            <a:ext cx="256032" cy="256032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1051560" y="2743200"/>
            <a:ext cx="5806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Remote patient monitoring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1051560" y="3136392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scales, blood pressure cuffs, and glucose data tracked between visits.</a:t>
            </a:r>
            <a:endParaRPr lang="en-US" sz="1300" dirty="0"/>
          </a:p>
        </p:txBody>
      </p:sp>
      <p:sp>
        <p:nvSpPr>
          <p:cNvPr id="13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931920"/>
            <a:ext cx="256032" cy="256032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051560" y="3840480"/>
            <a:ext cx="5806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GLP-1 &amp; pharmacological support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1051560" y="4233672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Prescribing, titration, and adherence management for anti-obesity medications.</a:t>
            </a:r>
            <a:endParaRPr lang="en-US" sz="1300" dirty="0"/>
          </a:p>
        </p:txBody>
      </p:sp>
      <p:sp>
        <p:nvSpPr>
          <p:cNvPr id="16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029200"/>
            <a:ext cx="256032" cy="256032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51560" y="4937760"/>
            <a:ext cx="5806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Nutrition &amp; behavioral coaching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1051560" y="5330952"/>
            <a:ext cx="5852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Intensive counseling and patient activation to sustain outcomes.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rushed metallic red and rose-gold surface with a pulse-wave motif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0708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31520" y="2423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01</a:t>
            </a:r>
            <a:endParaRPr lang="en-US" sz="1400" dirty="0"/>
          </a:p>
        </p:txBody>
      </p:sp>
      <p:sp>
        <p:nvSpPr>
          <p:cNvPr id="5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GLP-1 Cost Dilemma</a:t>
            </a:r>
            <a:endParaRPr lang="en-US" sz="4400" dirty="0"/>
          </a:p>
        </p:txBody>
      </p:sp>
      <p:sp>
        <p:nvSpPr>
          <p:cNvPr id="6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7240" y="3977640"/>
            <a:ext cx="219456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777240" y="4206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Breakthrough efficacy meets sticker shock — and the tension lands squarely on payer budgets.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ECONOMICS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GLP-1 Pricing &amp; Premium Pressure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91640"/>
            <a:ext cx="5257800" cy="132588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856232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$649 – $1,349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886968" y="244144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 U.S. monthly list price range across major GLP-1s (2026)</a:t>
            </a:r>
            <a:endParaRPr lang="en-US" sz="1250" dirty="0"/>
          </a:p>
        </p:txBody>
      </p:sp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136392"/>
            <a:ext cx="5257800" cy="132588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3300984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$936 – $1,023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886968" y="388620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monthly list price for the class, before rebates</a:t>
            </a:r>
            <a:endParaRPr lang="en-US" sz="125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581144"/>
            <a:ext cx="5257800" cy="132588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680" y="4745736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Up to +14%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886968" y="533095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potential rise in employer premiums from covering a single GLP-1</a:t>
            </a:r>
            <a:endParaRPr lang="en-US" sz="1250" dirty="0"/>
          </a:p>
        </p:txBody>
      </p:sp>
      <p:sp>
        <p:nvSpPr>
          <p:cNvPr id="14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17920" y="1691640"/>
            <a:ext cx="5349240" cy="420624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46520" y="184708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a GLP-1 actually costs per month, by channel</a:t>
            </a:r>
            <a:endParaRPr lang="en-US" sz="1450" dirty="0"/>
          </a:p>
        </p:txBody>
      </p:sp>
      <p:graphicFrame>
        <p:nvGraphicFramePr>
          <p:cNvPr id="16" name="Chart 0" descr="Chart"/>
          <p:cNvGraphicFramePr/>
          <p:nvPr/>
        </p:nvGraphicFramePr>
        <p:xfrm>
          <a:off x="6355080" y="2468880"/>
          <a:ext cx="5074920" cy="3246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Text 14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TRAJECTORY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Channel Growing Faster Than the Risk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5440680" cy="411480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1901952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Digital health for obesity — market size</a:t>
            </a:r>
            <a:endParaRPr lang="en-US" sz="1450" dirty="0"/>
          </a:p>
        </p:txBody>
      </p:sp>
      <p:graphicFrame>
        <p:nvGraphicFramePr>
          <p:cNvPr id="7" name="Chart 0" descr="Chart"/>
          <p:cNvGraphicFramePr/>
          <p:nvPr/>
        </p:nvGraphicFramePr>
        <p:xfrm>
          <a:off x="777240" y="2377440"/>
          <a:ext cx="5166360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737360"/>
            <a:ext cx="5257800" cy="411480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6537960" y="190195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U.S. virtual care — market size</a:t>
            </a:r>
            <a:endParaRPr lang="en-US" sz="1450" dirty="0"/>
          </a:p>
        </p:txBody>
      </p:sp>
      <p:graphicFrame>
        <p:nvGraphicFramePr>
          <p:cNvPr id="10" name="Chart 1" descr="Chart"/>
          <p:cNvGraphicFramePr/>
          <p:nvPr/>
        </p:nvGraphicFramePr>
        <p:xfrm>
          <a:off x="6446520" y="2377440"/>
          <a:ext cx="5029200" cy="333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 7"/>
          <p:cNvSpPr/>
          <p:nvPr/>
        </p:nvSpPr>
        <p:spPr>
          <a:xfrm>
            <a:off x="640080" y="59893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D8B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obesity care is compounding at ~24% a year; U.S. virtual care at ~29% — insurers are pricing a category, not a pilot.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EVIDENCE FOR SAVINGS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Integrated Virtual Care Bends the Cost Curve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83080"/>
            <a:ext cx="2670048" cy="23317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148840"/>
            <a:ext cx="2395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16%</a:t>
            </a:r>
            <a:endParaRPr lang="en-US" sz="40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3624" y="3154680"/>
            <a:ext cx="82296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3319272"/>
            <a:ext cx="2304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reduction in total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per-member medical cost</a:t>
            </a:r>
            <a:endParaRPr lang="en-US" sz="12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20440" y="1783080"/>
            <a:ext cx="2670048" cy="23317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657600" y="2148840"/>
            <a:ext cx="2395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$844</a:t>
            </a:r>
            <a:endParaRPr lang="en-US" sz="4000" dirty="0"/>
          </a:p>
        </p:txBody>
      </p:sp>
      <p:sp>
        <p:nvSpPr>
          <p:cNvPr id="11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43984" y="3154680"/>
            <a:ext cx="82296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703320" y="3319272"/>
            <a:ext cx="2304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medical cost saved per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 per year</a:t>
            </a:r>
            <a:endParaRPr lang="en-US" sz="12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783080"/>
            <a:ext cx="2670048" cy="23317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537960" y="2148840"/>
            <a:ext cx="2395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8.5%</a:t>
            </a:r>
            <a:endParaRPr lang="en-US" sz="4000" dirty="0"/>
          </a:p>
        </p:txBody>
      </p:sp>
      <p:sp>
        <p:nvSpPr>
          <p:cNvPr id="15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24344" y="3154680"/>
            <a:ext cx="82296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583680" y="3319272"/>
            <a:ext cx="2304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BMI reduction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panel</a:t>
            </a:r>
            <a:endParaRPr lang="en-US" sz="125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81160" y="1783080"/>
            <a:ext cx="2670048" cy="23317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418320" y="2148840"/>
            <a:ext cx="23957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35,000+</a:t>
            </a:r>
            <a:endParaRPr lang="en-US" sz="4000" dirty="0"/>
          </a:p>
        </p:txBody>
      </p:sp>
      <p:sp>
        <p:nvSpPr>
          <p:cNvPr id="19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204704" y="3154680"/>
            <a:ext cx="82296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64040" y="3319272"/>
            <a:ext cx="230428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 in the managed</a:t>
            </a:r>
            <a:endParaRPr lang="en-US" sz="1250" dirty="0"/>
          </a:p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weight-management panel</a:t>
            </a:r>
            <a:endParaRPr lang="en-US" sz="1250" dirty="0"/>
          </a:p>
        </p:txBody>
      </p:sp>
      <p:sp>
        <p:nvSpPr>
          <p:cNvPr id="2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389120"/>
            <a:ext cx="10927080" cy="1600200"/>
          </a:xfrm>
          <a:prstGeom prst="rect">
            <a:avLst/>
          </a:prstGeom>
          <a:solidFill>
            <a:srgbClr val="611722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4526280"/>
            <a:ext cx="10424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Corroborating signals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68680" y="4937760"/>
            <a:ext cx="104241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Telehealth nutrition therapy lowered per-member-per-month total cost of care in type 2 diabetes and obesity cohorts.</a:t>
            </a:r>
            <a:endParaRPr lang="en-US" sz="1300" dirty="0"/>
          </a:p>
          <a:p>
            <a:pPr marL="177800" indent="-177800">
              <a:lnSpc>
                <a:spcPct val="105000"/>
              </a:lnSpc>
              <a:buSzPct val="100000"/>
              <a:buChar char="•"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lifestyle and behavioral virtual model proved cost-effective at slowing cardiometabolic disease progression.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CARE PATHWAY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Value Is Created, Step by Step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148840"/>
            <a:ext cx="2606040" cy="274320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85900" y="2423160"/>
            <a:ext cx="914400" cy="914400"/>
          </a:xfrm>
          <a:prstGeom prst="ellipse">
            <a:avLst/>
          </a:prstGeom>
          <a:solidFill>
            <a:srgbClr val="9E1B22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485900" y="2532888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77240" y="3474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 &amp; stratify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22960" y="3977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high-risk members using claims and clinical data.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3227832" y="3108960"/>
            <a:ext cx="2926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2152" y="2148840"/>
            <a:ext cx="2606040" cy="274320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7972" y="2423160"/>
            <a:ext cx="914400" cy="914400"/>
          </a:xfrm>
          <a:prstGeom prst="ellipse">
            <a:avLst/>
          </a:prstGeom>
          <a:solidFill>
            <a:srgbClr val="9E1B22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347972" y="2532888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3639312" y="3474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Enroll &amp; activate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685032" y="3977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 to virtual visits, devices, and coaching.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089904" y="3108960"/>
            <a:ext cx="2926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64224" y="2148840"/>
            <a:ext cx="2606040" cy="274320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10044" y="2423160"/>
            <a:ext cx="914400" cy="914400"/>
          </a:xfrm>
          <a:prstGeom prst="ellipse">
            <a:avLst/>
          </a:prstGeom>
          <a:solidFill>
            <a:srgbClr val="9E1B22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210044" y="2532888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400" dirty="0"/>
          </a:p>
        </p:txBody>
      </p:sp>
      <p:sp>
        <p:nvSpPr>
          <p:cNvPr id="20" name="Text 18"/>
          <p:cNvSpPr/>
          <p:nvPr/>
        </p:nvSpPr>
        <p:spPr>
          <a:xfrm>
            <a:off x="6501384" y="3474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Manage &amp; monitor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6547104" y="3977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Titrate GLP-1s, track RPM data, coordinate comorbid care.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8951976" y="3108960"/>
            <a:ext cx="2926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dirty="0">
                <a:solidFill>
                  <a:srgbClr val="D4AF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2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26296" y="2148840"/>
            <a:ext cx="2606040" cy="274320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tep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72116" y="2423160"/>
            <a:ext cx="914400" cy="914400"/>
          </a:xfrm>
          <a:prstGeom prst="ellipse">
            <a:avLst/>
          </a:prstGeom>
          <a:solidFill>
            <a:srgbClr val="9E1B22"/>
          </a:solidFill>
          <a:ln w="1587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072116" y="2532888"/>
            <a:ext cx="914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400" dirty="0"/>
          </a:p>
        </p:txBody>
      </p:sp>
      <p:sp>
        <p:nvSpPr>
          <p:cNvPr id="26" name="Text 24"/>
          <p:cNvSpPr/>
          <p:nvPr/>
        </p:nvSpPr>
        <p:spPr>
          <a:xfrm>
            <a:off x="9363456" y="347472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Sustain &amp; save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9409176" y="3977640"/>
            <a:ext cx="2240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adherence and durable BMI loss that lowers claims.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UNDERWRITING DESK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Claims &amp; Actuarial Implications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83080"/>
            <a:ext cx="5394960" cy="420624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83080"/>
            <a:ext cx="5394960" cy="566928"/>
          </a:xfrm>
          <a:prstGeom prst="rect">
            <a:avLst/>
          </a:prstGeom>
          <a:solidFill>
            <a:srgbClr val="2E5E32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1847088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improves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68680" y="2560320"/>
            <a:ext cx="49377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long-run cardiometabolic claim burden as BMI and A1c fall.</a:t>
            </a:r>
            <a:endParaRPr lang="en-US" sz="1400" dirty="0"/>
          </a:p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acute cardiovascular and diabetes-related events.</a:t>
            </a:r>
            <a:endParaRPr lang="en-US" sz="1400" dirty="0"/>
          </a:p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Improved mortality/morbidity assumptions for life and health lines.</a:t>
            </a:r>
            <a:endParaRPr lang="en-US" sz="1400" dirty="0"/>
          </a:p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Data-rich RPM streams sharpen risk segmentation.</a:t>
            </a:r>
            <a:endParaRPr lang="en-US" sz="14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1783080"/>
            <a:ext cx="5394960" cy="420624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header 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1783080"/>
            <a:ext cx="5394960" cy="566928"/>
          </a:xfrm>
          <a:prstGeom prst="rect">
            <a:avLst/>
          </a:prstGeom>
          <a:solidFill>
            <a:srgbClr val="9E1B22"/>
          </a:solidFill>
          <a:ln w="9525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55080" y="1847088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to watch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00800" y="2560320"/>
            <a:ext cx="49377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upfront pharmacy spend before medical savings materialize.</a:t>
            </a:r>
            <a:endParaRPr lang="en-US" sz="1400" dirty="0"/>
          </a:p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Weight regain and event risk rebound if therapy is discontinued.</a:t>
            </a:r>
            <a:endParaRPr lang="en-US" sz="1400" dirty="0"/>
          </a:p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Selection effects — the sickest members enroll first.</a:t>
            </a:r>
            <a:endParaRPr lang="en-US" sz="1400" dirty="0"/>
          </a:p>
          <a:p>
            <a:pPr marL="177800" indent="-177800">
              <a:lnSpc>
                <a:spcPct val="112000"/>
              </a:lnSpc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repricing of long-standing obesity assumptions.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EXPOSURE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Payer Levers to Control GLP-1 Spend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3566160" cy="1965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op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3566160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1993392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Prior authorization</a:t>
            </a:r>
            <a:endParaRPr lang="en-US" sz="1650" dirty="0"/>
          </a:p>
        </p:txBody>
      </p:sp>
      <p:sp>
        <p:nvSpPr>
          <p:cNvPr id="8" name="Text 6"/>
          <p:cNvSpPr/>
          <p:nvPr/>
        </p:nvSpPr>
        <p:spPr>
          <a:xfrm>
            <a:off x="896112" y="2670048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 initiation to members meeting BMI and comorbidity thresholds.</a:t>
            </a:r>
            <a:endParaRPr lang="en-US" sz="12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5112" y="1737360"/>
            <a:ext cx="3566160" cy="1965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op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5112" y="1737360"/>
            <a:ext cx="3566160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81144" y="1993392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&amp; lifestyle requirements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4581144" y="2670048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 coverage with virtual coaching and documented engagement.</a:t>
            </a:r>
            <a:endParaRPr lang="en-US" sz="12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10144" y="1737360"/>
            <a:ext cx="3566160" cy="1965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op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10144" y="1737360"/>
            <a:ext cx="3566160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266176" y="1993392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Cost-sharing design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8266176" y="2670048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tiers and copays to steer utilization and share cost.</a:t>
            </a:r>
            <a:endParaRPr lang="en-US" sz="125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904488"/>
            <a:ext cx="3566160" cy="1965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op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904488"/>
            <a:ext cx="3566160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96112" y="416052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Adherence gating</a:t>
            </a:r>
            <a:endParaRPr lang="en-US" sz="1650" dirty="0"/>
          </a:p>
        </p:txBody>
      </p:sp>
      <p:sp>
        <p:nvSpPr>
          <p:cNvPr id="20" name="Text 18"/>
          <p:cNvSpPr/>
          <p:nvPr/>
        </p:nvSpPr>
        <p:spPr>
          <a:xfrm>
            <a:off x="896112" y="4837176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Continue coverage only where measurable progress is sustained.</a:t>
            </a:r>
            <a:endParaRPr lang="en-US" sz="1250" dirty="0"/>
          </a:p>
        </p:txBody>
      </p:sp>
      <p:sp>
        <p:nvSpPr>
          <p:cNvPr id="2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5112" y="3904488"/>
            <a:ext cx="3566160" cy="1965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op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5112" y="3904488"/>
            <a:ext cx="3566160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581144" y="416052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Channel steering</a:t>
            </a:r>
            <a:endParaRPr lang="en-US" sz="1650" dirty="0"/>
          </a:p>
        </p:txBody>
      </p:sp>
      <p:sp>
        <p:nvSpPr>
          <p:cNvPr id="24" name="Text 22"/>
          <p:cNvSpPr/>
          <p:nvPr/>
        </p:nvSpPr>
        <p:spPr>
          <a:xfrm>
            <a:off x="4581144" y="4837176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eligible members toward lower-cost cash or bridge pricing.</a:t>
            </a:r>
            <a:endParaRPr lang="en-US" sz="1250" dirty="0"/>
          </a:p>
        </p:txBody>
      </p:sp>
      <p:sp>
        <p:nvSpPr>
          <p:cNvPr id="2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10144" y="3904488"/>
            <a:ext cx="3566160" cy="1965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op 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10144" y="3904488"/>
            <a:ext cx="3566160" cy="8229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266176" y="4160520"/>
            <a:ext cx="3108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Outcomes-based contracts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8266176" y="4837176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 vendor and drug spend to verified medical-cost savings.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REALITY CHECK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ROI Case Breaks Down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83080"/>
            <a:ext cx="3931920" cy="4160520"/>
          </a:xfrm>
          <a:prstGeom prst="rect">
            <a:avLst/>
          </a:prstGeom>
          <a:solidFill>
            <a:srgbClr val="611722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2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~2 in 3</a:t>
            </a:r>
            <a:endParaRPr lang="en-US" sz="62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57400" y="3429000"/>
            <a:ext cx="109728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365760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non-diabetic GLP-1 patients discontinue treatment within the first year — triggering weight regain and lost ROI.</a:t>
            </a:r>
            <a:endParaRPr lang="en-US" sz="15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810512"/>
            <a:ext cx="6812280" cy="9601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1810512"/>
            <a:ext cx="82296" cy="960120"/>
          </a:xfrm>
          <a:prstGeom prst="rect">
            <a:avLst/>
          </a:prstGeom>
          <a:solidFill>
            <a:srgbClr val="C3334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983480" y="19202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Affordability resistance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4983480" y="2231136"/>
            <a:ext cx="6446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8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Nearly half of firms not covering GLP-1s for obesity say they would not do so at any price; 90% cite affordability.</a:t>
            </a:r>
            <a:endParaRPr lang="en-US" sz="118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862072"/>
            <a:ext cx="6812280" cy="9601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2862072"/>
            <a:ext cx="82296" cy="960120"/>
          </a:xfrm>
          <a:prstGeom prst="rect">
            <a:avLst/>
          </a:prstGeom>
          <a:solidFill>
            <a:srgbClr val="C3334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983480" y="297180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Coverage retrenchment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4983480" y="3282696"/>
            <a:ext cx="6446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8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large payers have cut weight-loss GLP-1 coverage even for their own employees.</a:t>
            </a:r>
            <a:endParaRPr lang="en-US" sz="118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913632"/>
            <a:ext cx="6812280" cy="9601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3913632"/>
            <a:ext cx="82296" cy="960120"/>
          </a:xfrm>
          <a:prstGeom prst="rect">
            <a:avLst/>
          </a:prstGeom>
          <a:solidFill>
            <a:srgbClr val="C3334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983480" y="40233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Budget shocks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983480" y="4334256"/>
            <a:ext cx="6446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8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large-city plan ran ~$17M over budget as GLP-1 use and high-cost claims climbed.</a:t>
            </a:r>
            <a:endParaRPr lang="en-US" sz="1180" dirty="0"/>
          </a:p>
        </p:txBody>
      </p:sp>
      <p:sp>
        <p:nvSpPr>
          <p:cNvPr id="21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4965192"/>
            <a:ext cx="6812280" cy="96012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edg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54880" y="4965192"/>
            <a:ext cx="82296" cy="960120"/>
          </a:xfrm>
          <a:prstGeom prst="rect">
            <a:avLst/>
          </a:prstGeom>
          <a:solidFill>
            <a:srgbClr val="C3334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983480" y="50749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Uncertain long-term net</a:t>
            </a:r>
            <a:endParaRPr lang="en-US" sz="1450" dirty="0"/>
          </a:p>
        </p:txBody>
      </p:sp>
      <p:sp>
        <p:nvSpPr>
          <p:cNvPr id="24" name="Text 22"/>
          <p:cNvSpPr/>
          <p:nvPr/>
        </p:nvSpPr>
        <p:spPr>
          <a:xfrm>
            <a:off x="4983480" y="5385816"/>
            <a:ext cx="6446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8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 depend on sustained adherence that many programs have yet to prove at scale.</a:t>
            </a:r>
            <a:endParaRPr lang="en-US" sz="1180" dirty="0"/>
          </a:p>
        </p:txBody>
      </p:sp>
      <p:sp>
        <p:nvSpPr>
          <p:cNvPr id="25" name="Text 23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FRAMING THE RETURN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ROI Across the Time Horizon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920240"/>
            <a:ext cx="3611880" cy="329184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920240"/>
            <a:ext cx="3611880" cy="640080"/>
          </a:xfrm>
          <a:prstGeom prst="rect">
            <a:avLst/>
          </a:prstGeom>
          <a:solidFill>
            <a:srgbClr val="9E1B2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202996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0–1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2834640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 cost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914400" y="361188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Pharmacy and program spend lead; medical savings still building. Expect a negative to neutral net.</a:t>
            </a:r>
            <a:endParaRPr lang="en-US" sz="135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128" y="1920240"/>
            <a:ext cx="3611880" cy="329184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53128" y="1920240"/>
            <a:ext cx="3611880" cy="640080"/>
          </a:xfrm>
          <a:prstGeom prst="rect">
            <a:avLst/>
          </a:prstGeom>
          <a:solidFill>
            <a:srgbClr val="9E1B2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36008" y="202996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1–2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636008" y="2834640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Break-even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4727448" y="361188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and biometric gains begin offsetting drug spend for adherent members.</a:t>
            </a:r>
            <a:endParaRPr lang="en-US" sz="135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6176" y="1920240"/>
            <a:ext cx="3611880" cy="3291840"/>
          </a:xfrm>
          <a:prstGeom prst="rect">
            <a:avLst/>
          </a:prstGeom>
          <a:solidFill>
            <a:srgbClr val="611722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ba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66176" y="1920240"/>
            <a:ext cx="3611880" cy="640080"/>
          </a:xfrm>
          <a:prstGeom prst="rect">
            <a:avLst/>
          </a:prstGeom>
          <a:solidFill>
            <a:srgbClr val="2E5E3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449056" y="2029968"/>
            <a:ext cx="32461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2+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449056" y="2834640"/>
            <a:ext cx="3246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Net savings</a:t>
            </a:r>
            <a:endParaRPr lang="en-US" sz="2500" dirty="0"/>
          </a:p>
        </p:txBody>
      </p:sp>
      <p:sp>
        <p:nvSpPr>
          <p:cNvPr id="19" name="Text 17"/>
          <p:cNvSpPr/>
          <p:nvPr/>
        </p:nvSpPr>
        <p:spPr>
          <a:xfrm>
            <a:off x="8540496" y="361188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Durable adherence yields lower cardiometabolic claims and improved risk assumptions.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40080" y="5532120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i="1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break in adjuster intuition: obesity programs cost first and save later. Underwrite the horizon, not the first invoice.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DILIGENCE CHECKLIST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Metrics to Demand From Any Program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5440680" cy="1298448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" y="2130552"/>
            <a:ext cx="512064" cy="512064"/>
          </a:xfrm>
          <a:prstGeom prst="ellipse">
            <a:avLst/>
          </a:prstGeom>
          <a:solidFill>
            <a:srgbClr val="9E1B2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59536" y="2167128"/>
            <a:ext cx="512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54480" y="192024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Enrollment &amp; engagement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1554480" y="2304288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eligible members enrolled and actively engaged each month.</a:t>
            </a:r>
            <a:endParaRPr lang="en-US" sz="123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1737360"/>
            <a:ext cx="5440680" cy="1298448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2130552"/>
            <a:ext cx="512064" cy="512064"/>
          </a:xfrm>
          <a:prstGeom prst="ellipse">
            <a:avLst/>
          </a:prstGeom>
          <a:solidFill>
            <a:srgbClr val="9E1B2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620256" y="2167128"/>
            <a:ext cx="512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315200" y="1920240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Adherence &amp; persistence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315200" y="2304288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12-month continuation rates — the single biggest ROI driver.</a:t>
            </a:r>
            <a:endParaRPr lang="en-US" sz="123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218688"/>
            <a:ext cx="5440680" cy="1298448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" y="3611880"/>
            <a:ext cx="512064" cy="512064"/>
          </a:xfrm>
          <a:prstGeom prst="ellipse">
            <a:avLst/>
          </a:prstGeom>
          <a:solidFill>
            <a:srgbClr val="9E1B2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59536" y="3648456"/>
            <a:ext cx="512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54480" y="3401568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Clinical outcomes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554480" y="3785616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change, A1c, blood pressure, and lipid trends versus baseline.</a:t>
            </a:r>
            <a:endParaRPr lang="en-US" sz="123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3218688"/>
            <a:ext cx="5440680" cy="1298448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3611880"/>
            <a:ext cx="512064" cy="512064"/>
          </a:xfrm>
          <a:prstGeom prst="ellipse">
            <a:avLst/>
          </a:prstGeom>
          <a:solidFill>
            <a:srgbClr val="9E1B2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620256" y="3648456"/>
            <a:ext cx="512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7315200" y="3401568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Total cost of care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7315200" y="3785616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PMPM medical + pharmacy spend against a matched control group.</a:t>
            </a:r>
            <a:endParaRPr lang="en-US" sz="1230" dirty="0"/>
          </a:p>
        </p:txBody>
      </p:sp>
      <p:sp>
        <p:nvSpPr>
          <p:cNvPr id="2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700016"/>
            <a:ext cx="5440680" cy="1298448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9536" y="5093208"/>
            <a:ext cx="512064" cy="512064"/>
          </a:xfrm>
          <a:prstGeom prst="ellipse">
            <a:avLst/>
          </a:prstGeom>
          <a:solidFill>
            <a:srgbClr val="9E1B2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59536" y="5129784"/>
            <a:ext cx="512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554480" y="4882896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Utilization shifts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1554480" y="5266944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visits, admissions, and acute cardiometabolic events avoided.</a:t>
            </a:r>
            <a:endParaRPr lang="en-US" sz="1230" dirty="0"/>
          </a:p>
        </p:txBody>
      </p:sp>
      <p:sp>
        <p:nvSpPr>
          <p:cNvPr id="3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0" y="4700016"/>
            <a:ext cx="5440680" cy="1298448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1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20256" y="5093208"/>
            <a:ext cx="512064" cy="512064"/>
          </a:xfrm>
          <a:prstGeom prst="ellipse">
            <a:avLst/>
          </a:prstGeom>
          <a:solidFill>
            <a:srgbClr val="9E1B22"/>
          </a:solidFill>
          <a:ln w="12700">
            <a:solidFill>
              <a:srgbClr val="D4AF3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620256" y="5129784"/>
            <a:ext cx="5120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</a:t>
            </a:r>
            <a:endParaRPr lang="en-US" sz="2000" dirty="0"/>
          </a:p>
        </p:txBody>
      </p:sp>
      <p:sp>
        <p:nvSpPr>
          <p:cNvPr id="33" name="Text 31"/>
          <p:cNvSpPr/>
          <p:nvPr/>
        </p:nvSpPr>
        <p:spPr>
          <a:xfrm>
            <a:off x="7315200" y="4882896"/>
            <a:ext cx="4343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Contract accountability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7315200" y="5266944"/>
            <a:ext cx="4343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3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Outcomes guarantees and data transparency from the vendor.</a:t>
            </a:r>
            <a:endParaRPr lang="en-US" sz="1230" dirty="0"/>
          </a:p>
        </p:txBody>
      </p:sp>
      <p:sp>
        <p:nvSpPr>
          <p:cNvPr id="35" name="Text 33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40080" y="384048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3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BOTTOM LINE</a:t>
            </a:r>
            <a:endParaRPr lang="en-US" sz="125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50292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Recommendations for Insurers</a:t>
            </a:r>
            <a:endParaRPr lang="en-US" sz="27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10927080" cy="822960"/>
          </a:xfrm>
          <a:prstGeom prst="rect">
            <a:avLst/>
          </a:prstGeom>
          <a:solidFill>
            <a:srgbClr val="611722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911096"/>
            <a:ext cx="475488" cy="475488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68680" y="1938528"/>
            <a:ext cx="4754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A0A0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54480" y="1847088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Price the horizon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937760" y="1847088"/>
            <a:ext cx="6446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obesity programs as multi-year investments — expect early cost, later savings.</a:t>
            </a:r>
            <a:endParaRPr lang="en-US" sz="1300" dirty="0"/>
          </a:p>
        </p:txBody>
      </p:sp>
      <p:sp>
        <p:nvSpPr>
          <p:cNvPr id="1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651760"/>
            <a:ext cx="10927080" cy="822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825496"/>
            <a:ext cx="475488" cy="475488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68680" y="2852928"/>
            <a:ext cx="4754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A0A0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54480" y="2761488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Underwrite adherence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937760" y="2761488"/>
            <a:ext cx="6446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sustained engagement, not enrollment, the basis for coverage and ROI credit.</a:t>
            </a:r>
            <a:endParaRPr lang="en-US" sz="1300" dirty="0"/>
          </a:p>
        </p:txBody>
      </p:sp>
      <p:sp>
        <p:nvSpPr>
          <p:cNvPr id="1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566160"/>
            <a:ext cx="10927080" cy="822960"/>
          </a:xfrm>
          <a:prstGeom prst="rect">
            <a:avLst/>
          </a:prstGeom>
          <a:solidFill>
            <a:srgbClr val="611722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739896"/>
            <a:ext cx="475488" cy="475488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68680" y="3767328"/>
            <a:ext cx="4754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A0A0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54480" y="3675888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Pair drugs with virtual care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37760" y="3675888"/>
            <a:ext cx="6446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 GLP-1s only alongside monitoring and coaching that protect the outcome.</a:t>
            </a:r>
            <a:endParaRPr lang="en-US" sz="1300" dirty="0"/>
          </a:p>
        </p:txBody>
      </p:sp>
      <p:sp>
        <p:nvSpPr>
          <p:cNvPr id="20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480560"/>
            <a:ext cx="10927080" cy="822960"/>
          </a:xfrm>
          <a:prstGeom prst="rect">
            <a:avLst/>
          </a:prstGeom>
          <a:solidFill>
            <a:srgbClr val="50121A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654296"/>
            <a:ext cx="475488" cy="475488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68680" y="4681728"/>
            <a:ext cx="4754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A0A0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54480" y="4590288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Contract for outcomes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937760" y="4590288"/>
            <a:ext cx="6446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Shift risk to vendors through guarantees tied to verified medical-cost savings.</a:t>
            </a:r>
            <a:endParaRPr lang="en-US" sz="1300" dirty="0"/>
          </a:p>
        </p:txBody>
      </p:sp>
      <p:sp>
        <p:nvSpPr>
          <p:cNvPr id="2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5394960"/>
            <a:ext cx="10927080" cy="822960"/>
          </a:xfrm>
          <a:prstGeom prst="rect">
            <a:avLst/>
          </a:prstGeom>
          <a:solidFill>
            <a:srgbClr val="611722"/>
          </a:solidFill>
          <a:ln w="9525">
            <a:solidFill>
              <a:srgbClr val="D4AF37"/>
            </a:solidFill>
            <a:prstDash val="solid"/>
          </a:ln>
          <a:effectLst>
            <a:outerShdw blurRad="114300" dist="38100" dir="5400000" algn="bl" rotWithShape="0">
              <a:srgbClr val="000000">
                <a:alpha val="4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number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5568696"/>
            <a:ext cx="475488" cy="475488"/>
          </a:xfrm>
          <a:prstGeom prst="ellipse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868680" y="5596128"/>
            <a:ext cx="4754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A0A0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1554480" y="5504688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BCE7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Instrument everything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937760" y="5504688"/>
            <a:ext cx="64465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Insist on PMPM, biometric, and utilization reporting against matched controls.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11430000" y="6355080"/>
            <a:ext cx="548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Opulent red and gold metallic surface with a rising trend line"/>
          <p:cNvPicPr>
            <a:picLocks noChangeAspect="1"/>
          </p:cNvPicPr>
          <p:nvPr/>
        </p:nvPicPr>
        <p:blipFill>
          <a:blip r:embed="rId3"/>
          <a:srcRect t="7811" b="781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A0708">
              <a:alpha val="6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bottom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693408"/>
            <a:ext cx="12191695" cy="164592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777240" y="2148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500" dirty="0">
                <a:solidFill>
                  <a:srgbClr val="EBCE7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400" dirty="0"/>
          </a:p>
        </p:txBody>
      </p:sp>
      <p:sp>
        <p:nvSpPr>
          <p:cNvPr id="6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468880"/>
            <a:ext cx="10698480" cy="182880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Cost first, savings later —</a:t>
            </a:r>
            <a:endParaRPr lang="en-US" sz="3800" dirty="0"/>
          </a:p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underwrite the whole curve.</a:t>
            </a:r>
            <a:endParaRPr lang="en-US" sz="3800" dirty="0"/>
          </a:p>
        </p:txBody>
      </p:sp>
      <p:sp>
        <p:nvSpPr>
          <p:cNvPr id="7" name="gold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4343400"/>
            <a:ext cx="2194560" cy="41148"/>
          </a:xfrm>
          <a:prstGeom prst="rect">
            <a:avLst/>
          </a:prstGeom>
          <a:solidFill>
            <a:srgbClr val="D4AF3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22960" y="4617720"/>
            <a:ext cx="9692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 care can turn obesity and cardiometabolic risk from an escalating liability into a managed, measurable outcome — if adherence and accountability are built into the contract.</a:t>
            </a:r>
            <a:endParaRPr lang="en-US" sz="1600" dirty="0"/>
          </a:p>
        </p:txBody>
      </p:sp>
      <p:sp>
        <p:nvSpPr>
          <p:cNvPr id="9" name="source scrim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5907024"/>
            <a:ext cx="10607040" cy="402336"/>
          </a:xfrm>
          <a:prstGeom prst="rect">
            <a:avLst/>
          </a:prstGeom>
          <a:solidFill>
            <a:srgbClr val="2A0708">
              <a:alpha val="8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14400" y="5943600"/>
            <a:ext cx="10424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F5EC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CDC/NHANES · Cecelia Health · EBRI / Blue Cross Blue Shield · Aon · KFF · Grand View Research · GMI · SOA · HFMA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20473</TotalTime>
  <Words>1248</Words>
  <Application>Microsoft Office PowerPoint</Application>
  <PresentationFormat>Widescreen</PresentationFormat>
  <Paragraphs>207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Georgia</vt:lpstr>
      <vt:lpstr>Office Theme</vt:lpstr>
      <vt:lpstr>Virtual Care Models for Obesity &amp; Cardiometabolic Disease Management</vt:lpstr>
      <vt:lpstr>Executive Summary</vt:lpstr>
      <vt:lpstr>The Cost Burden Insurers Are Underwriting</vt:lpstr>
      <vt:lpstr>What a Virtual Care Model Delivers</vt:lpstr>
      <vt:lpstr>The GLP-1 Cost Dilemma</vt:lpstr>
      <vt:lpstr>GLP-1 Pricing &amp; Premium Pressure</vt:lpstr>
      <vt:lpstr>A Channel Growing Faster Than the Risk</vt:lpstr>
      <vt:lpstr>Integrated Virtual Care Bends the Cost Curve</vt:lpstr>
      <vt:lpstr>How Value Is Created, Step by Step</vt:lpstr>
      <vt:lpstr>Claims &amp; Actuarial Implications</vt:lpstr>
      <vt:lpstr>Payer Levers to Control GLP-1 Spend</vt:lpstr>
      <vt:lpstr>Where the ROI Case Breaks Down</vt:lpstr>
      <vt:lpstr>Reading ROI Across the Time Horizon</vt:lpstr>
      <vt:lpstr>Metrics to Demand From Any Program</vt:lpstr>
      <vt:lpstr>Recommendations for Insurers</vt:lpstr>
      <vt:lpstr>Cost first, savings later — underwrite the whole curve.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Sherry-Ann Brown MD PhD FACC FAHA</dc:creator>
  <cp:lastModifiedBy>Sherry-Ann Brown MD PhD FACC FAHA</cp:lastModifiedBy>
  <cp:revision>2</cp:revision>
  <dcterms:created xsi:type="dcterms:W3CDTF">2026-07-16T17:52:12Z</dcterms:created>
  <dcterms:modified xsi:type="dcterms:W3CDTF">2026-08-26T21:18:24Z</dcterms:modified>
</cp:coreProperties>
</file>