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E7C86A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E7C86A"/>
                </a:solidFill>
                <a:latin typeface="Calibri"/>
              </a:rPr>
              <a:t>Composition of weight lost (illustrative)</a:t>
            </a:r>
          </a:p>
        </c:rich>
      </c:tx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Fat mass</c:v>
                </c:pt>
              </c:strCache>
            </c:strRef>
          </c:tx>
          <c:spPr>
            <a:solidFill>
              <a:srgbClr val="C0272D"/>
            </a:solidFill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Untrained</c:v>
                </c:pt>
                <c:pt idx="1">
                  <c:v>Protein + resistance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1A-47CB-AA4C-E215B78C5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Lean mass</c:v>
                </c:pt>
              </c:strCache>
            </c:strRef>
          </c:tx>
          <c:spPr>
            <a:solidFill>
              <a:srgbClr val="C6A02E"/>
            </a:solidFill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Untrained</c:v>
                </c:pt>
                <c:pt idx="1">
                  <c:v>Protein + resistance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1A-47CB-AA4C-E215B78C5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3EAD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F3EAD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2E0C11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E7C86A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E7C86A"/>
                </a:solidFill>
                <a:latin typeface="Calibri"/>
              </a:rPr>
              <a:t>% weight change from baseline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 therapy → stopped</c:v>
                </c:pt>
              </c:strCache>
            </c:strRef>
          </c:tx>
          <c:spPr>
            <a:ln w="38100" cap="flat">
              <a:solidFill>
                <a:srgbClr val="E7C86A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7C86A"/>
              </a:solidFill>
              <a:ln w="9525" cap="flat">
                <a:solidFill>
                  <a:srgbClr val="E7C86A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</c:v>
                </c:pt>
                <c:pt idx="1">
                  <c:v>4 mo</c:v>
                </c:pt>
                <c:pt idx="2">
                  <c:v>8 mo</c:v>
                </c:pt>
                <c:pt idx="3">
                  <c:v>12 mo (stop)</c:v>
                </c:pt>
                <c:pt idx="4">
                  <c:v>16 mo</c:v>
                </c:pt>
                <c:pt idx="5">
                  <c:v>20 mo</c:v>
                </c:pt>
                <c:pt idx="6">
                  <c:v>24 mo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-8</c:v>
                </c:pt>
                <c:pt idx="2">
                  <c:v>-13</c:v>
                </c:pt>
                <c:pt idx="3">
                  <c:v>-15</c:v>
                </c:pt>
                <c:pt idx="4">
                  <c:v>-9</c:v>
                </c:pt>
                <c:pt idx="5">
                  <c:v>-5</c:v>
                </c:pt>
                <c:pt idx="6">
                  <c:v>-3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30FC-4864-B517-41E45E4CA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F3EAD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4A2A2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CBA69C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2E0C11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DARK">
    <p:bg>
      <p:bgPr>
        <a:solidFill>
          <a:srgbClr val="170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HERO">
    <p:bg>
      <p:bgPr>
        <a:solidFill>
          <a:srgbClr val="170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417320"/>
            <a:ext cx="45720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1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3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TITLE">
    <p:bg>
      <p:bgPr>
        <a:solidFill>
          <a:srgbClr val="170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2057400"/>
            <a:ext cx="77724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_CLOSE">
    <p:bg>
      <p:bgPr>
        <a:solidFill>
          <a:srgbClr val="170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640080"/>
            <a:ext cx="7772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11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pulent oxblood and gold abstract texture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0405">
              <a:alpha val="6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itl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25880"/>
            <a:ext cx="4480560" cy="2514600"/>
          </a:xfrm>
          <a:prstGeom prst="rect">
            <a:avLst/>
          </a:prstGeom>
          <a:solidFill>
            <a:srgbClr val="0B0304">
              <a:alpha val="8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" y="15544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EVIDENCE BRIEFING  ·  2026 EDITION</a:t>
            </a:r>
            <a:endParaRPr lang="en-US" sz="1150" dirty="0"/>
          </a:p>
        </p:txBody>
      </p:sp>
      <p:sp>
        <p:nvSpPr>
          <p:cNvPr id="6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1901952"/>
            <a:ext cx="1371600" cy="25603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20574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GLP-1 Receptor Agonist Therapy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713232" y="324612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practical, evidence-based field guide to obesity and cardiometabolic care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13232" y="45720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 </a:t>
            </a:r>
            <a:r>
              <a:rPr lang="en-US" sz="110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&amp; Medical-Review Professionals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This Briefing Covers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704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THEMES  ·  INITIATION THROUGH EMERGING EVIDENCE</a:t>
            </a:r>
            <a:endParaRPr lang="en-US" sz="1150" dirty="0"/>
          </a:p>
        </p:txBody>
      </p:sp>
      <p:sp>
        <p:nvSpPr>
          <p:cNvPr id="4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27632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6276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60704" y="1609344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Initiation, Escalation &amp; Long-Term Management</a:t>
            </a:r>
            <a:endParaRPr lang="en-US" sz="1200" dirty="0"/>
          </a:p>
        </p:txBody>
      </p:sp>
      <p:sp>
        <p:nvSpPr>
          <p:cNvPr id="7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62556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1625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60704" y="2144268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Adverse Effects &amp; Safety</a:t>
            </a:r>
            <a:endParaRPr lang="en-US" sz="1200" dirty="0"/>
          </a:p>
        </p:txBody>
      </p:sp>
      <p:sp>
        <p:nvSpPr>
          <p:cNvPr id="1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97480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2697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60704" y="2679192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Hold, Discontinue, Restart or Switch</a:t>
            </a:r>
            <a:endParaRPr lang="en-US" sz="1200" dirty="0"/>
          </a:p>
        </p:txBody>
      </p:sp>
      <p:sp>
        <p:nvSpPr>
          <p:cNvPr id="13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232404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48640" y="32324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60704" y="3214116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Preserving Lean Mass During Weight Loss</a:t>
            </a:r>
            <a:endParaRPr lang="en-US" sz="1200" dirty="0"/>
          </a:p>
        </p:txBody>
      </p:sp>
      <p:sp>
        <p:nvSpPr>
          <p:cNvPr id="16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767328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767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0704" y="3749040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&amp; Cardiometabolic Health</a:t>
            </a:r>
            <a:endParaRPr lang="en-US" sz="1200" dirty="0"/>
          </a:p>
        </p:txBody>
      </p:sp>
      <p:sp>
        <p:nvSpPr>
          <p:cNvPr id="19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02252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43022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60704" y="4283964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After Discontinuation</a:t>
            </a:r>
            <a:endParaRPr lang="en-US" sz="1200" dirty="0"/>
          </a:p>
        </p:txBody>
      </p:sp>
      <p:sp>
        <p:nvSpPr>
          <p:cNvPr id="22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627632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709160" y="16276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21224" y="1609344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Care Models</a:t>
            </a:r>
            <a:endParaRPr lang="en-US" sz="1200" dirty="0"/>
          </a:p>
        </p:txBody>
      </p:sp>
      <p:sp>
        <p:nvSpPr>
          <p:cNvPr id="2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162556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09160" y="21625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221224" y="2144268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Avoiding Common Prescribing Mistakes</a:t>
            </a:r>
            <a:endParaRPr lang="en-US" sz="1200" dirty="0"/>
          </a:p>
        </p:txBody>
      </p:sp>
      <p:sp>
        <p:nvSpPr>
          <p:cNvPr id="28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2697480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709160" y="2697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221224" y="2679192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Communication &amp; Shared Decisions</a:t>
            </a:r>
            <a:endParaRPr lang="en-US" sz="1200" dirty="0"/>
          </a:p>
        </p:txBody>
      </p:sp>
      <p:sp>
        <p:nvSpPr>
          <p:cNvPr id="31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232404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709160" y="32324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221224" y="3214116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Myths, Misconceptions &amp; Media Headlines</a:t>
            </a:r>
            <a:endParaRPr lang="en-US" sz="1200" dirty="0"/>
          </a:p>
        </p:txBody>
      </p:sp>
      <p:sp>
        <p:nvSpPr>
          <p:cNvPr id="34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767328"/>
            <a:ext cx="384048" cy="38404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709160" y="3767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221224" y="3749040"/>
            <a:ext cx="3520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Evidence &amp; Future Directions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709160" y="422452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Framed throughout for coverage, medical-necessity and claims relevance.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GLP-1 Treatment Lifecycle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Initiation · Escalation · Maintenance · De-escalation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783080"/>
            <a:ext cx="1517904" cy="228600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9848" y="1984248"/>
            <a:ext cx="475488" cy="47548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69848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" y="2560320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Initiate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58368" y="2953512"/>
            <a:ext cx="12984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at a sub-therapeutic dose to let the GI tract adapt.</a:t>
            </a:r>
            <a:endParaRPr lang="en-US" sz="1050" dirty="0"/>
          </a:p>
        </p:txBody>
      </p:sp>
      <p:sp>
        <p:nvSpPr>
          <p:cNvPr id="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5416" y="1783080"/>
            <a:ext cx="1517904" cy="228600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06624" y="1984248"/>
            <a:ext cx="475488" cy="47548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06624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231136" y="2560320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Escalate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2295144" y="2953512"/>
            <a:ext cx="12984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up roughly every 4 weeks toward the effective range.</a:t>
            </a:r>
            <a:endParaRPr lang="en-US" sz="1050" dirty="0"/>
          </a:p>
        </p:txBody>
      </p:sp>
      <p:sp>
        <p:nvSpPr>
          <p:cNvPr id="1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22192" y="1783080"/>
            <a:ext cx="1517904" cy="228600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1984248"/>
            <a:ext cx="475488" cy="47548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343400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867912" y="2560320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Maintain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3931920" y="2953512"/>
            <a:ext cx="12984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lowest dose that sustains the clinical goal.</a:t>
            </a:r>
            <a:endParaRPr lang="en-US" sz="105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8968" y="1783080"/>
            <a:ext cx="1517904" cy="228600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0176" y="1984248"/>
            <a:ext cx="475488" cy="47548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980176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504688" y="2560320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De-escalate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5568696" y="2953512"/>
            <a:ext cx="12984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down for tolerability, not to chase a smaller bill.</a:t>
            </a:r>
            <a:endParaRPr lang="en-US" sz="1050" dirty="0"/>
          </a:p>
        </p:txBody>
      </p:sp>
      <p:sp>
        <p:nvSpPr>
          <p:cNvPr id="2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95744" y="1783080"/>
            <a:ext cx="1517904" cy="2286000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16952" y="1984248"/>
            <a:ext cx="475488" cy="475488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616952" y="1984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141464" y="2560320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Long-Term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7205472" y="2953512"/>
            <a:ext cx="12984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obesity as chronic — plan for indefinite management.</a:t>
            </a:r>
            <a:endParaRPr lang="en-US" sz="1050" dirty="0"/>
          </a:p>
        </p:txBody>
      </p:sp>
      <p:sp>
        <p:nvSpPr>
          <p:cNvPr id="2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31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Persistence — not just the prescription — drives outcomes; abrupt gaps in therapy predict weight regain and downstream claims.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Titration Ladders: Slow and Steady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Standard escalation schedules for weight management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17320"/>
            <a:ext cx="3977640" cy="246888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5361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Semaglutide (Wegovy)</a:t>
            </a:r>
            <a:endParaRPr lang="en-US" sz="1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13232" y="1901952"/>
          <a:ext cx="3657600" cy="91440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C6A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0A0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C6A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Dose / week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0A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 mg — initiation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mg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9–12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mg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13–16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 mg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17+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 mg — maintenance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1417320"/>
            <a:ext cx="3977640" cy="246888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782312" y="15361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Tirzepatide (Zepbound)</a:t>
            </a:r>
            <a:endParaRPr lang="en-US" sz="1400" dirty="0"/>
          </a:p>
        </p:txBody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82312" y="1901952"/>
          <a:ext cx="3657600" cy="91440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C6A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0A0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C6A0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Dose / week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0A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 mg — initiation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mg — first effective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9–12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 mg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13–16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mg (common target)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17+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F3EAD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 → 15 mg (max)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A2A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A111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12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~5–10% discontinued for GI effects in STEP-1 and SURMOUNT-1; skipping steps raises dropout and restart costs.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Managing Adverse Effects &amp; Safety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Most events are gastrointestinal, dose-related and transient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72768"/>
            <a:ext cx="3931920" cy="123444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682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&amp; GI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31520" y="2029968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Nausea, vomiting, diarrhea, constipation — worst during dose transitions, usually self-limited.</a:t>
            </a:r>
            <a:endParaRPr lang="en-US" sz="108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572768"/>
            <a:ext cx="3931920" cy="123444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46320" y="16824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Closely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46320" y="2029968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Gallbladder disease, dehydration and acute kidney injury from severe vomiting, injection-site reactions.</a:t>
            </a:r>
            <a:endParaRPr lang="en-US" sz="1080" dirty="0"/>
          </a:p>
        </p:txBody>
      </p:sp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44368"/>
            <a:ext cx="3931920" cy="123444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30540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Serious / Rare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731520" y="3401568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Pancreatitis caution, ileus reports, hypoglycemia when paired with insulin or sulfonylureas.</a:t>
            </a:r>
            <a:endParaRPr lang="en-US" sz="1080" dirty="0"/>
          </a:p>
        </p:txBody>
      </p:sp>
      <p:sp>
        <p:nvSpPr>
          <p:cNvPr id="1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944368"/>
            <a:ext cx="3931920" cy="123444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46320" y="305409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Contraindicated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846320" y="3401568"/>
            <a:ext cx="3611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Personal/family history of medullary thyroid carcinoma or MEN-2; caution with proliferative retinopathy.</a:t>
            </a:r>
            <a:endParaRPr lang="en-US" sz="1080" dirty="0"/>
          </a:p>
        </p:txBody>
      </p:sp>
      <p:sp>
        <p:nvSpPr>
          <p:cNvPr id="16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18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boxed thyroid-tumor contraindication and pancreatitis history are the safety flags most often scrutinized in review.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Tolerability Playbook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2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Keeping patients on therapy through the rough patches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0749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Titrate to tolerance.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Pause or extend a dose level rather than pushing through severe nausea.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 the plate.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portions, slow eating, lower-fat and lower-volume meals, stop at first fullness.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hydration.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Fluids and electrolytes to prevent the vomiting → dehydration → kidney-injury cascade.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anti-emetics judiciously.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courses for breakthrough nausea during transitions.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constipation early.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Fiber, fluids and movement; add osmotic laxatives when needed.</a:t>
            </a:r>
            <a:endParaRPr lang="en-US" sz="1300" dirty="0"/>
          </a:p>
          <a:p>
            <a:pPr marL="0" indent="0" algn="l">
              <a:spcAft>
                <a:spcPts val="700"/>
              </a:spcAft>
              <a:buNone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concern for red flags.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Severe persistent abdominal pain, signs of obstruction, or pancreatitis warrant a hold and work-up.</a:t>
            </a:r>
            <a:endParaRPr lang="en-US" sz="1300" dirty="0"/>
          </a:p>
        </p:txBody>
      </p:sp>
      <p:sp>
        <p:nvSpPr>
          <p:cNvPr id="5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1600200"/>
            <a:ext cx="2743200" cy="2514600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035040" y="1737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it matters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035040" y="2121408"/>
            <a:ext cx="239572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1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dropout runs higher than trials — often because patients were never prepared for each dose transition.</a:t>
            </a:r>
            <a:endParaRPr lang="en-US" sz="1100" dirty="0"/>
          </a:p>
          <a:p>
            <a:pPr marL="0" indent="0">
              <a:buNone/>
            </a:pPr>
            <a:r>
              <a:rPr lang="en-US" sz="1100" i="1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coaching converts tolerability into persistence.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Hold, Discontinue, Restart or Switch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A decision framework for the whole treatment arc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" y="173736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94944" y="2066544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Perioperative aspiration risk, acute severe GI illness, dehydration — a temporary pause.</a:t>
            </a:r>
            <a:endParaRPr lang="en-US" sz="103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19856" y="173736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DE-ESCALATE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419856" y="2066544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Intolerable effects at the current step — drop one level and re-attempt later.</a:t>
            </a:r>
            <a:endParaRPr lang="en-US" sz="1030" dirty="0"/>
          </a:p>
        </p:txBody>
      </p:sp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44768" y="173736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DISCONTINUE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144768" y="2066544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Pregnancy or intent to conceive, suspected pancreatitis, or a true contraindication surfaces.</a:t>
            </a:r>
            <a:endParaRPr lang="en-US" sz="1030" dirty="0"/>
          </a:p>
        </p:txBody>
      </p:sp>
      <p:sp>
        <p:nvSpPr>
          <p:cNvPr id="1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94944" y="303580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RESTART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" y="3364992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 gap beyond ~2 weeks, re-initiate at a lower dose and re-titrate — never resume at full dose.</a:t>
            </a:r>
            <a:endParaRPr lang="en-US" sz="1030" dirty="0"/>
          </a:p>
        </p:txBody>
      </p:sp>
      <p:sp>
        <p:nvSpPr>
          <p:cNvPr id="16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19856" y="303580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RE-ESCALATE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419856" y="3364992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the upward ladder once tolerance returns and the goal is unmet.</a:t>
            </a:r>
            <a:endParaRPr lang="en-US" sz="103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144768" y="303580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SWITCH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144768" y="3364992"/>
            <a:ext cx="2331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3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 response, cost or supply — move between agents with a fresh titration.</a:t>
            </a:r>
            <a:endParaRPr lang="en-US" sz="1030" dirty="0"/>
          </a:p>
        </p:txBody>
      </p:sp>
      <p:sp>
        <p:nvSpPr>
          <p:cNvPr id="22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24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documented restart-at-lower-dose plan after any lapse prevents avoidable adverse events and re-work on claims.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Switching &amp; Non-Response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3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When one agent is not delivering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029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non-response first.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than ~5% weight loss at an adequate dose and duration, with good adherence.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the basics.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Adherence, injection technique, dose reached, diet and activity before blaming the drug.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with a clean titration.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semaglutide → tirzepatide (or vice versa) restarts the ladder from the initiation dose.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 supply and coverage.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Shortages and formulary changes are legitimate, documentable reasons to switch.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 expectations.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switch is a new trial, not a guaranteed rescue — re-establish goals and timelines.</a:t>
            </a:r>
            <a:endParaRPr lang="en-US" sz="1300" dirty="0"/>
          </a:p>
        </p:txBody>
      </p:sp>
      <p:sp>
        <p:nvSpPr>
          <p:cNvPr id="5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1600200"/>
            <a:ext cx="2788920" cy="2331720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806440" y="178308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5%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035040" y="2697480"/>
            <a:ext cx="2331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loss at target dose defines inadequate response worth a switch decision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Preserving Lean Mass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Not all weight lost should be muscle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27632"/>
            <a:ext cx="2514600" cy="2331720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25–40%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13232" y="26517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total weight lost during rapid weight loss can come from lean mass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291840" y="1627632"/>
            <a:ext cx="53035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 physiology.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lighter body needs less structural muscle — some lean loss is expected with any large deficit.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is the concern.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muscle and bone loss threatens strength, metabolism and long-term mobility.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matters.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loss and older age skew the fat-to-lean ratio unfavorably.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when possible.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strength and body composition, not just the number on the scale.</a:t>
            </a:r>
            <a:endParaRPr lang="en-US" sz="1250" dirty="0"/>
          </a:p>
        </p:txBody>
      </p:sp>
      <p:sp>
        <p:nvSpPr>
          <p:cNvPr id="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10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Muscle-sparing weight loss protects the durability of results — a hedge against functional decline and future claims.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Muscle-Sparing Protocol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4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Four levers that protect lean tissue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4251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training 2–3×/week.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strongest signal to retain muscle during a deficit.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Prioritize protein.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1.0–1.6 g per kg body weight daily, spread across meals.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crash deficits.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Titrate to steady, moderate loss rather than the fastest possible drop.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Reassess in older adults.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strength and mobility monitoring to protect independence.</a:t>
            </a:r>
            <a:endParaRPr lang="en-US" sz="1250" dirty="0"/>
          </a:p>
        </p:txBody>
      </p:sp>
      <p:sp>
        <p:nvSpPr>
          <p:cNvPr id="5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0" y="1481328"/>
            <a:ext cx="3566160" cy="278892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aphicFrame>
        <p:nvGraphicFramePr>
          <p:cNvPr id="6" name="Lean mass retention chart" descr="Illustrative bar chart: protein plus resistance training shifts weight lost toward fat mass and away from lean mass."/>
          <p:cNvGraphicFramePr/>
          <p:nvPr/>
        </p:nvGraphicFramePr>
        <p:xfrm>
          <a:off x="5138928" y="1627632"/>
          <a:ext cx="3346704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olden anatomical heart sculpture on a deep crimson background"/>
          <p:cNvPicPr>
            <a:picLocks noChangeAspect="1"/>
          </p:cNvPicPr>
          <p:nvPr/>
        </p:nvPicPr>
        <p:blipFill>
          <a:blip r:embed="rId3"/>
          <a:srcRect l="22444" r="22444"/>
          <a:stretch/>
        </p:blipFill>
        <p:spPr>
          <a:xfrm>
            <a:off x="4892040" y="0"/>
            <a:ext cx="4251960" cy="5143500"/>
          </a:xfrm>
          <a:prstGeom prst="rect">
            <a:avLst/>
          </a:prstGeom>
        </p:spPr>
      </p:pic>
      <p:sp>
        <p:nvSpPr>
          <p:cNvPr id="3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12080" cy="5143500"/>
          </a:xfrm>
          <a:prstGeom prst="rect">
            <a:avLst/>
          </a:prstGeom>
          <a:solidFill>
            <a:srgbClr val="17080A">
              <a:alpha val="9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"/>
            <a:ext cx="640080" cy="64008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502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325880" y="65836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&amp; CARDIOMETABOLIC HEALTH</a:t>
            </a:r>
            <a:endParaRPr lang="en-US" sz="115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41732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Beyond Weight: Protecting the Heart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548640" y="2834640"/>
            <a:ext cx="4434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therapy now carries cardiovascular outcome evidence, not just metabolic promise — reframing obesity as a treatable cardiovascular risk factor.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SELECT Trial in Numbers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5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Semaglutide 2.4 mg in overweight/obese adults with established cardiovascular disease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91640"/>
            <a:ext cx="1883664" cy="1965960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911096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76656" y="265176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 reduction in major adverse cardiovascular events vs placebo</a:t>
            </a:r>
            <a:endParaRPr lang="en-US" sz="100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6896" y="1691640"/>
            <a:ext cx="1883664" cy="1965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642616" y="1911096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0.80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2724912" y="265176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hazard ratio for CV death, non-fatal MI or stroke (95% CI 0.72–0.90)</a:t>
            </a:r>
            <a:endParaRPr lang="en-US" sz="1000" dirty="0"/>
          </a:p>
        </p:txBody>
      </p:sp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5152" y="1691640"/>
            <a:ext cx="1883664" cy="1965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90872" y="1911096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17,604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4773168" y="265176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participants, followed a mean of 39.8 months across 41 nations</a:t>
            </a:r>
            <a:endParaRPr lang="en-US" sz="1000" dirty="0"/>
          </a:p>
        </p:txBody>
      </p:sp>
      <p:sp>
        <p:nvSpPr>
          <p:cNvPr id="1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93408" y="1691640"/>
            <a:ext cx="1883664" cy="1965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739128" y="1911096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 2024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6821424" y="265176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FDA cardiovascular risk-reduction indication for Wegovy</a:t>
            </a:r>
            <a:endParaRPr lang="en-US" sz="1000" dirty="0"/>
          </a:p>
        </p:txBody>
      </p:sp>
      <p:sp>
        <p:nvSpPr>
          <p:cNvPr id="16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18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Enrolment required BMI ≥27 and prior cardiovascular disease but no diabetes — isolating benefit to the weight-driven pathway.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Weight Regain After Discontinuation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Stopping therapy tends to reverse the gains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029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Regain is the rule, not the exception.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Systematic reviews show substantial weight return once GLP-1s are stopped.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returns within a year.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share of lost weight is typically regained in the 12 months after cessation.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regress too.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pressure, glycemia and lipids drift back toward baseline as weight returns.</a:t>
            </a:r>
            <a:endParaRPr lang="en-US" sz="13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3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reframes the therapy. </a:t>
            </a:r>
            <a:r>
              <a:rPr lang="en-US" sz="13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behaves like hypertension — control persists only while treated.</a:t>
            </a:r>
            <a:endParaRPr lang="en-US" sz="1300" dirty="0"/>
          </a:p>
        </p:txBody>
      </p:sp>
      <p:sp>
        <p:nvSpPr>
          <p:cNvPr id="5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1600200"/>
            <a:ext cx="2788920" cy="2468880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806440" y="178308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⌀ ~2/3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035040" y="2606040"/>
            <a:ext cx="2331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lost weight is commonly regained within a year of stopping — the core argument for continued therapy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Regain Trajectory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6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Illustrative weight change during and after therapy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81328"/>
            <a:ext cx="5074920" cy="278892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aphicFrame>
        <p:nvGraphicFramePr>
          <p:cNvPr id="5" name="Weight regain trajectory chart" descr="Illustrative line chart showing weight falling on therapy then climbing back toward baseline after discontinuation at 12 months."/>
          <p:cNvGraphicFramePr/>
          <p:nvPr/>
        </p:nvGraphicFramePr>
        <p:xfrm>
          <a:off x="640080" y="1600200"/>
          <a:ext cx="4892040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/>
          <p:nvPr/>
        </p:nvSpPr>
        <p:spPr>
          <a:xfrm>
            <a:off x="5852160" y="1691640"/>
            <a:ext cx="2743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Nadir on therapy. </a:t>
            </a: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loss coincides with maintenance dosing.</a:t>
            </a:r>
            <a:endParaRPr lang="en-US" sz="12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Inflection at stop. </a:t>
            </a: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curve reverses soon after discontinuation.</a:t>
            </a:r>
            <a:endParaRPr lang="en-US" sz="120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0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the exit. </a:t>
            </a:r>
            <a:r>
              <a:rPr lang="en-US" sz="12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Taper, lifestyle scaffolding and follow-up blunt the rebound.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and holding a smartphone showing a glowing health interface"/>
          <p:cNvPicPr>
            <a:picLocks noChangeAspect="1"/>
          </p:cNvPicPr>
          <p:nvPr/>
        </p:nvPicPr>
        <p:blipFill>
          <a:blip r:embed="rId3"/>
          <a:srcRect l="22444" r="22444"/>
          <a:stretch/>
        </p:blipFill>
        <p:spPr>
          <a:xfrm>
            <a:off x="4892040" y="0"/>
            <a:ext cx="4251960" cy="5143500"/>
          </a:xfrm>
          <a:prstGeom prst="rect">
            <a:avLst/>
          </a:prstGeom>
        </p:spPr>
      </p:pic>
      <p:sp>
        <p:nvSpPr>
          <p:cNvPr id="3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12080" cy="5143500"/>
          </a:xfrm>
          <a:prstGeom prst="rect">
            <a:avLst/>
          </a:prstGeom>
          <a:solidFill>
            <a:srgbClr val="17080A">
              <a:alpha val="9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"/>
            <a:ext cx="640080" cy="64008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502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325880" y="65836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CARE MODELS</a:t>
            </a:r>
            <a:endParaRPr lang="en-US" sz="115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41732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 at Scale — With Guardrails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548640" y="2834640"/>
            <a:ext cx="4434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Telehealth has become a dominant channel for GLP-1 access, expanding reach while raising real questions about clinical oversight and continuity.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Care: Benefits vs. Blind Spots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7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Convenience is real; so are the gaps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72768"/>
            <a:ext cx="3931920" cy="2606040"/>
          </a:xfrm>
          <a:prstGeom prst="rect">
            <a:avLst/>
          </a:prstGeom>
          <a:solidFill>
            <a:srgbClr val="1E2A16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691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FE08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it delivers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13232" y="2084832"/>
            <a:ext cx="3611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access and rapid initiation</a:t>
            </a:r>
            <a:endParaRPr lang="en-US" sz="11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titration and coaching at scale</a:t>
            </a:r>
            <a:endParaRPr lang="en-US" sz="11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Convenient refills and check-ins</a:t>
            </a:r>
            <a:endParaRPr lang="en-US" sz="11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time and travel burden</a:t>
            </a:r>
            <a:endParaRPr lang="en-US" sz="115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572768"/>
            <a:ext cx="3931920" cy="260604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28032" y="1691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it slips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28032" y="2084832"/>
            <a:ext cx="36118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2026 JAMA secret-shopper study found thin clinical evaluation before prescribing</a:t>
            </a:r>
            <a:endParaRPr lang="en-US" sz="11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care — unclear who owns monitoring</a:t>
            </a:r>
            <a:endParaRPr lang="en-US" sz="11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labs, comorbidity and contraindication review</a:t>
            </a:r>
            <a:endParaRPr lang="en-US" sz="1150" dirty="0"/>
          </a:p>
        </p:txBody>
      </p:sp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370832"/>
            <a:ext cx="8046720" cy="585216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Adjuster lens label"/>
          <p:cNvSpPr/>
          <p:nvPr/>
        </p:nvSpPr>
        <p:spPr>
          <a:xfrm>
            <a:off x="713232" y="4370832"/>
            <a:ext cx="13716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kern="0" spc="1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ADJUSTER LENS</a:t>
            </a:r>
            <a:endParaRPr lang="en-US" sz="950" dirty="0"/>
          </a:p>
        </p:txBody>
      </p:sp>
      <p:sp>
        <p:nvSpPr>
          <p:cNvPr id="12" name="divi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9696" y="4480560"/>
            <a:ext cx="18288" cy="365760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286000" y="4370832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of a genuine clinical evaluation is the dividing line between defensible telehealth prescribing and a coverage risk.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Avoiding Common Prescribing Mistakes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The errors that most often derail therapy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1773936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739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52144" y="177393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Rushing titration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94944" y="22128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Escalating too fast drives GI dropout and early discontinuation.</a:t>
            </a:r>
            <a:endParaRPr lang="en-US" sz="1000" dirty="0"/>
          </a:p>
        </p:txBody>
      </p:sp>
      <p:sp>
        <p:nvSpPr>
          <p:cNvPr id="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9856" y="1773936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19856" y="17739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877056" y="177393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Skipping lifestyle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419856" y="22128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Prescribing the drug without diet, activity and behavior support.</a:t>
            </a:r>
            <a:endParaRPr lang="en-US" sz="1000" dirty="0"/>
          </a:p>
        </p:txBody>
      </p:sp>
      <p:sp>
        <p:nvSpPr>
          <p:cNvPr id="1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1627632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4768" y="1773936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44768" y="17739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601968" y="177393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Ignoring contraindications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144768" y="221284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MTC/MEN-2 history or pancreatitis red flags.</a:t>
            </a:r>
            <a:endParaRPr lang="en-US" sz="100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3072384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4944" y="3072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152144" y="3072384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baseline work-up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94944" y="3511296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Omitting relevant labs, comorbidity and medication review.</a:t>
            </a:r>
            <a:endParaRPr lang="en-US" sz="1000" dirty="0"/>
          </a:p>
        </p:txBody>
      </p:sp>
      <p:sp>
        <p:nvSpPr>
          <p:cNvPr id="2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19856" y="3072384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419856" y="3072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877056" y="3072384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 follow-up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3419856" y="3511296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plan for monitoring tolerability, response or lean mass.</a:t>
            </a:r>
            <a:endParaRPr lang="en-US" sz="1000" dirty="0"/>
          </a:p>
        </p:txBody>
      </p:sp>
      <p:sp>
        <p:nvSpPr>
          <p:cNvPr id="2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4768" y="3072384"/>
            <a:ext cx="365760" cy="36576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144768" y="3072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601968" y="3072384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Wrong dose or indication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6144768" y="3511296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Off-label dosing and mismatched patient selection.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Coverage, Prior Authorization &amp; Necessity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What insurers check — and why packets get denied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074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Indication drives eligibility.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2 diabetes, obesity (BMI ≥30, or ≥27 with a comorbidity), CV risk reduction, OSA or MASH.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the essentials.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Dated BMI, diagnosis codes, comorbidities and prior-treatment (step-therapy) history.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denials are fixable.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BMI, diagnosis or prior-therapy records cause the bulk of delays; many denials overturn on appeal.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remains uneven.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roughly 40–50% of commercial plans cover weight-loss GLP-1s; step therapy is common.</a:t>
            </a:r>
            <a:endParaRPr lang="en-US" sz="1250" dirty="0"/>
          </a:p>
        </p:txBody>
      </p:sp>
      <p:sp>
        <p:nvSpPr>
          <p:cNvPr id="5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52160" y="1600200"/>
            <a:ext cx="2743200" cy="2514600"/>
          </a:xfrm>
          <a:prstGeom prst="rect">
            <a:avLst/>
          </a:prstGeom>
          <a:solidFill>
            <a:srgbClr val="220A0D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016752" y="171907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 packet checklist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016752" y="2103120"/>
            <a:ext cx="2423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Dated BMI + weight</a:t>
            </a:r>
            <a:endParaRPr lang="en-US" sz="108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/ ICD codes</a:t>
            </a:r>
            <a:endParaRPr lang="en-US" sz="108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Comorbidity documentation</a:t>
            </a:r>
            <a:endParaRPr lang="en-US" sz="108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Prior-therapy history</a:t>
            </a:r>
            <a:endParaRPr lang="en-US" sz="108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0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Appeal-ready notes</a:t>
            </a:r>
            <a:endParaRPr lang="en-US" sz="1080" dirty="0"/>
          </a:p>
        </p:txBody>
      </p:sp>
      <p:sp>
        <p:nvSpPr>
          <p:cNvPr id="8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Communication &amp; Shared Decisions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9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Aligning expectations before the first injection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72768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1755648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98448" y="166420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 the chronicity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298448" y="1938528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obesity as a long-term condition — this is management, not a quick fix.</a:t>
            </a:r>
            <a:endParaRPr lang="en-US" sz="980" dirty="0"/>
          </a:p>
        </p:txBody>
      </p:sp>
      <p:sp>
        <p:nvSpPr>
          <p:cNvPr id="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572768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9744" y="1755648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09744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13248" y="166420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Preview the journey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413248" y="1938528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expectations for GI effects, titration pace and realistic timelines.</a:t>
            </a:r>
            <a:endParaRPr lang="en-US" sz="980" dirty="0"/>
          </a:p>
        </p:txBody>
      </p:sp>
      <p:sp>
        <p:nvSpPr>
          <p:cNvPr id="1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505456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2688336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94944" y="2688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98448" y="259689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 cost &amp; coverage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298448" y="2871216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price, prior authorization and what happens if coverage lapses.</a:t>
            </a:r>
            <a:endParaRPr lang="en-US" sz="98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505456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9744" y="2688336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809744" y="2688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13248" y="259689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 the regain risk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13248" y="2871216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candid that stopping usually means weight returns.</a:t>
            </a:r>
            <a:endParaRPr lang="en-US" sz="980" dirty="0"/>
          </a:p>
        </p:txBody>
      </p:sp>
      <p:sp>
        <p:nvSpPr>
          <p:cNvPr id="2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38144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4944" y="3621024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94944" y="36210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298448" y="352958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 success together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298448" y="3803904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function, health markers and weight goals — not a single number.</a:t>
            </a:r>
            <a:endParaRPr lang="en-US" sz="980" dirty="0"/>
          </a:p>
        </p:txBody>
      </p:sp>
      <p:sp>
        <p:nvSpPr>
          <p:cNvPr id="2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438144"/>
            <a:ext cx="3931920" cy="822960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9744" y="3621024"/>
            <a:ext cx="457200" cy="45720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09744" y="36210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5413248" y="352958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Confirm understanding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413248" y="3803904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8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teach-back so the plan is genuinely mutual.</a:t>
            </a:r>
            <a:endParaRPr lang="en-US" sz="980" dirty="0"/>
          </a:p>
        </p:txBody>
      </p:sp>
      <p:sp>
        <p:nvSpPr>
          <p:cNvPr id="34" name="Text 32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Myths, Misconceptions &amp; Headlines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10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Separating evidence from the media narrative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00200"/>
            <a:ext cx="8046720" cy="658368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746504"/>
            <a:ext cx="777240" cy="365760"/>
          </a:xfrm>
          <a:prstGeom prst="rect">
            <a:avLst/>
          </a:prstGeom>
          <a:solidFill>
            <a:srgbClr val="C0272D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600200" y="1655064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“It’s the easy way out.”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0" y="1746504"/>
            <a:ext cx="777240" cy="365760"/>
          </a:xfrm>
          <a:prstGeom prst="rect">
            <a:avLst/>
          </a:prstGeom>
          <a:solidFill>
            <a:srgbClr val="C6A02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440680" y="1655064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is a biological disease; medication treats physiology, alongside effort.</a:t>
            </a:r>
            <a:endParaRPr lang="en-US" sz="1050" dirty="0"/>
          </a:p>
        </p:txBody>
      </p:sp>
      <p:sp>
        <p:nvSpPr>
          <p:cNvPr id="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350008"/>
            <a:ext cx="8046720" cy="658368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85800" y="2496312"/>
            <a:ext cx="777240" cy="365760"/>
          </a:xfrm>
          <a:prstGeom prst="rect">
            <a:avLst/>
          </a:prstGeom>
          <a:solidFill>
            <a:srgbClr val="C0272D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600200" y="240487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muscle-wasting drug.”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0" y="2496312"/>
            <a:ext cx="777240" cy="365760"/>
          </a:xfrm>
          <a:prstGeom prst="rect">
            <a:avLst/>
          </a:prstGeom>
          <a:solidFill>
            <a:srgbClr val="C6A02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440680" y="2404872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lean loss accompanies any weight loss — it is manageable, not inevitable harm.</a:t>
            </a:r>
            <a:endParaRPr lang="en-US" sz="1050" dirty="0"/>
          </a:p>
        </p:txBody>
      </p:sp>
      <p:sp>
        <p:nvSpPr>
          <p:cNvPr id="1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99816"/>
            <a:ext cx="8046720" cy="658368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3246120"/>
            <a:ext cx="777240" cy="365760"/>
          </a:xfrm>
          <a:prstGeom prst="rect">
            <a:avLst/>
          </a:prstGeom>
          <a:solidFill>
            <a:srgbClr val="C0272D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600200" y="3154680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“It causes thyroid cancer.”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0" y="3246120"/>
            <a:ext cx="777240" cy="365760"/>
          </a:xfrm>
          <a:prstGeom prst="rect">
            <a:avLst/>
          </a:prstGeom>
          <a:solidFill>
            <a:srgbClr val="C6A02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440680" y="31546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boxed warning stems from rodent studies; human causation is not established.</a:t>
            </a:r>
            <a:endParaRPr lang="en-US" sz="105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849624"/>
            <a:ext cx="8046720" cy="658368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85800" y="3995928"/>
            <a:ext cx="777240" cy="365760"/>
          </a:xfrm>
          <a:prstGeom prst="rect">
            <a:avLst/>
          </a:prstGeom>
          <a:solidFill>
            <a:srgbClr val="C0272D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MYTH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600200" y="3904488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“One dose fits everyone.”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0" y="3995928"/>
            <a:ext cx="777240" cy="365760"/>
          </a:xfrm>
          <a:prstGeom prst="rect">
            <a:avLst/>
          </a:prstGeom>
          <a:solidFill>
            <a:srgbClr val="C6A02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270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40680" y="3904488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Dosing is individualized through titration to tolerance and response.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bstract gold and crimson molecular structure"/>
          <p:cNvPicPr>
            <a:picLocks noChangeAspect="1"/>
          </p:cNvPicPr>
          <p:nvPr/>
        </p:nvPicPr>
        <p:blipFill>
          <a:blip r:embed="rId3"/>
          <a:srcRect l="22444" r="22444"/>
          <a:stretch/>
        </p:blipFill>
        <p:spPr>
          <a:xfrm>
            <a:off x="4892040" y="0"/>
            <a:ext cx="4251960" cy="5143500"/>
          </a:xfrm>
          <a:prstGeom prst="rect">
            <a:avLst/>
          </a:prstGeom>
        </p:spPr>
      </p:pic>
      <p:sp>
        <p:nvSpPr>
          <p:cNvPr id="3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12080" cy="5143500"/>
          </a:xfrm>
          <a:prstGeom prst="rect">
            <a:avLst/>
          </a:prstGeom>
          <a:solidFill>
            <a:srgbClr val="17080A">
              <a:alpha val="9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numeral disc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"/>
            <a:ext cx="640080" cy="640080"/>
          </a:xfrm>
          <a:prstGeom prst="ellipse">
            <a:avLst/>
          </a:prstGeom>
          <a:solidFill>
            <a:srgbClr val="270A0E"/>
          </a:solidFill>
          <a:ln w="15875">
            <a:solidFill>
              <a:srgbClr val="C6A0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48640" y="502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325880" y="65836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EVIDENCE &amp; FUTURE DIRECTIONS</a:t>
            </a:r>
            <a:endParaRPr lang="en-US" sz="115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41732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1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Next for GLP-1 Care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548640" y="2834640"/>
            <a:ext cx="4434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field is moving fast — new molecules, new indications and new delivery routes are reshaping what these therapies can address.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8404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9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Horizon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548640" y="1133856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OF 11</a:t>
            </a:r>
            <a:r>
              <a:rPr lang="en-US" sz="1100" b="1" kern="0" spc="1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Directions to watch across the pipeline</a:t>
            </a:r>
            <a:endParaRPr lang="en-US" sz="11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627632"/>
            <a:ext cx="2560320" cy="1170432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" y="17556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Next-gen molecules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94944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 and triple agonists and higher-efficacy agents pushing weight loss further.</a:t>
            </a:r>
            <a:endParaRPr lang="en-US" sz="100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627632"/>
            <a:ext cx="2560320" cy="1170432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19856" y="17556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Oral formulations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419856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Pill-based GLP-1s aiming to widen access beyond injections.</a:t>
            </a:r>
            <a:endParaRPr lang="en-US" sz="1000" dirty="0"/>
          </a:p>
        </p:txBody>
      </p:sp>
      <p:sp>
        <p:nvSpPr>
          <p:cNvPr id="10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1627632"/>
            <a:ext cx="2560320" cy="1170432"/>
          </a:xfrm>
          <a:prstGeom prst="rect">
            <a:avLst/>
          </a:prstGeom>
          <a:solidFill>
            <a:srgbClr val="35121A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44768" y="17556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 indications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144768" y="2176272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Expanding evidence in MASH, heart failure, kidney disease and sleep apnea.</a:t>
            </a:r>
            <a:endParaRPr lang="en-US" sz="1000" dirty="0"/>
          </a:p>
        </p:txBody>
      </p:sp>
      <p:sp>
        <p:nvSpPr>
          <p:cNvPr id="1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94944" y="305409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Muscle-preserving combos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94944" y="347472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Co-agents in development to protect lean mass during loss.</a:t>
            </a:r>
            <a:endParaRPr lang="en-US" sz="1000" dirty="0"/>
          </a:p>
        </p:txBody>
      </p:sp>
      <p:sp>
        <p:nvSpPr>
          <p:cNvPr id="16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19856" y="305409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Durability &amp; de-prescribing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419856" y="347472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into maintaining results with less intensive therapy.</a:t>
            </a:r>
            <a:endParaRPr lang="en-US" sz="1000" dirty="0"/>
          </a:p>
        </p:txBody>
      </p:sp>
      <p:sp>
        <p:nvSpPr>
          <p:cNvPr id="19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8464" y="2926080"/>
            <a:ext cx="2560320" cy="1170432"/>
          </a:xfrm>
          <a:prstGeom prst="rect">
            <a:avLst/>
          </a:prstGeom>
          <a:solidFill>
            <a:srgbClr val="2E0C11"/>
          </a:solidFill>
          <a:ln w="9525">
            <a:solidFill>
              <a:srgbClr val="5A2A1E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144768" y="3054096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E7C8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&amp; affordability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144768" y="347472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Evolving coverage, competition and pricing pressure.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82803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kern="0" spc="200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 CLINICAL BRIEFING</a:t>
            </a:r>
            <a:r>
              <a:rPr lang="en-US" sz="850" b="1" kern="0" spc="200" dirty="0">
                <a:solidFill>
                  <a:srgbClr val="C6A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08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pulent red and gold ribbon abstract texture"/>
          <p:cNvPicPr>
            <a:picLocks noChangeAspect="1"/>
          </p:cNvPicPr>
          <p:nvPr/>
        </p:nvPicPr>
        <p:blipFill>
          <a:blip r:embed="rId3"/>
          <a:srcRect l="29556" r="29556"/>
          <a:stretch/>
        </p:blipFill>
        <p:spPr>
          <a:xfrm>
            <a:off x="5989320" y="0"/>
            <a:ext cx="315468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9320" y="0"/>
            <a:ext cx="3154680" cy="5143500"/>
          </a:xfrm>
          <a:prstGeom prst="rect">
            <a:avLst/>
          </a:prstGeom>
          <a:solidFill>
            <a:srgbClr val="0B0304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left fiel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989320" cy="5143500"/>
          </a:xfrm>
          <a:prstGeom prst="rect">
            <a:avLst/>
          </a:prstGeom>
          <a:solidFill>
            <a:srgbClr val="1708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481328"/>
            <a:ext cx="1371600" cy="25603"/>
          </a:xfrm>
          <a:prstGeom prst="rect">
            <a:avLst/>
          </a:prstGeom>
          <a:solidFill>
            <a:srgbClr val="C6A0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8580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kern="0" spc="300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15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85800" y="64008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dirty="0">
                <a:solidFill>
                  <a:srgbClr val="F3EAD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Things to Carry Forward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13232" y="1737360"/>
            <a:ext cx="5212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Titrate slowly.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Tolerability and persistence hinge on a measured escalation.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obesity as chronic.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 — including cardiovascular — hold only while therapy continues.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muscle.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and resistance training make weight loss durable.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rigorously.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evaluation and PA packets are the difference in review.</a:t>
            </a:r>
            <a:endParaRPr lang="en-US" sz="1250" dirty="0"/>
          </a:p>
          <a:p>
            <a:pPr marL="177800" indent="-177800" algn="l">
              <a:spcAft>
                <a:spcPts val="700"/>
              </a:spcAft>
              <a:buSzPct val="100000"/>
              <a:buChar char="•"/>
            </a:pPr>
            <a:r>
              <a:rPr lang="en-US" sz="1250" b="1" dirty="0">
                <a:solidFill>
                  <a:srgbClr val="E7C8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Communicate honestly. </a:t>
            </a:r>
            <a:r>
              <a:rPr lang="en-US" sz="1250" dirty="0">
                <a:solidFill>
                  <a:srgbClr val="F3EA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expectations on effects, cost and the reality of regain.</a:t>
            </a:r>
            <a:endParaRPr lang="en-US" sz="1250" dirty="0"/>
          </a:p>
        </p:txBody>
      </p:sp>
      <p:sp>
        <p:nvSpPr>
          <p:cNvPr id="9" name="disclaimer str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590288"/>
            <a:ext cx="9144000" cy="553212"/>
          </a:xfrm>
          <a:prstGeom prst="rect">
            <a:avLst/>
          </a:prstGeom>
          <a:solidFill>
            <a:srgbClr val="0B030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13232" y="46177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CBA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Educational summary of current evidence as of July 2026. Not medical advice; individual clinical decisions require professional judgment and current prescribing information.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20474</TotalTime>
  <Words>2227</Words>
  <Application>Microsoft Office PowerPoint</Application>
  <PresentationFormat>On-screen Show (16:9)</PresentationFormat>
  <Paragraphs>323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Georgia</vt:lpstr>
      <vt:lpstr>Office Theme</vt:lpstr>
      <vt:lpstr>GLP-1 Receptor Agonist Therapy</vt:lpstr>
      <vt:lpstr>What This Briefing Covers</vt:lpstr>
      <vt:lpstr>The GLP-1 Treatment Lifecycle</vt:lpstr>
      <vt:lpstr>Titration Ladders: Slow and Steady</vt:lpstr>
      <vt:lpstr>Managing Adverse Effects &amp; Safety</vt:lpstr>
      <vt:lpstr>The Tolerability Playbook</vt:lpstr>
      <vt:lpstr>Hold, Discontinue, Restart or Switch</vt:lpstr>
      <vt:lpstr>Switching &amp; Non-Response</vt:lpstr>
      <vt:lpstr>Preserving Lean Mass</vt:lpstr>
      <vt:lpstr>A Muscle-Sparing Protocol</vt:lpstr>
      <vt:lpstr>Beyond Weight: Protecting the Heart</vt:lpstr>
      <vt:lpstr>The SELECT Trial in Numbers</vt:lpstr>
      <vt:lpstr>Weight Regain After Discontinuation</vt:lpstr>
      <vt:lpstr>The Regain Trajectory</vt:lpstr>
      <vt:lpstr>Care at Scale — With Guardrails</vt:lpstr>
      <vt:lpstr>Virtual Care: Benefits vs. Blind Spots</vt:lpstr>
      <vt:lpstr>Avoiding Common Prescribing Mistakes</vt:lpstr>
      <vt:lpstr>Coverage, Prior Authorization &amp; Necessity</vt:lpstr>
      <vt:lpstr>Communication &amp; Shared Decisions</vt:lpstr>
      <vt:lpstr>Myths, Misconceptions &amp; Headlines</vt:lpstr>
      <vt:lpstr>What's Next for GLP-1 Care</vt:lpstr>
      <vt:lpstr>The Horizon</vt:lpstr>
      <vt:lpstr>Five Things to Carry Forward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2026-07-16T17:56:19Z</dcterms:created>
  <dcterms:modified xsi:type="dcterms:W3CDTF">2026-08-26T21:18:01Z</dcterms:modified>
</cp:coreProperties>
</file>