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frame: position GLP-1 therapy in cardio-oncology as a cardiometabolic preservation tool, rather than a weight-loss trend. The framing should stay survivor-centered: the goal is to protect cardiovascular reserve while preserving nutrition, skeletal muscle, function, and cancer-treatment continuity.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Open with the role of physician scientist, cardio-oncologist, national virtual-care innovator, and founder of a research-to-care ecosystem. The through-line is precision prevention: identify cardiometabolic risk early enough to change the survivor trajectory. Selected source: ESC 2022 Cardio-Oncology Guidelines, which frame cardiovascular care before, during, and after cancer 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This is the scientific hinge. GLP-1–based therapies now sit at the intersection of obesity medicine, cardiovascular prevention, HFpEF care, diabetes, kidney protection, and survivorship. Avoid presenting GLP-1 therapy as cancer-directed therapy. It is best framed as cardiometabolic risk reduction with oncology-specific safeguards.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GLP-1–based therapies should be introduced as multi-organ cardiometabolic therapies. Their clinical effects include glycemic improvement, appetite regulation, weight reduction, delayed gastric emptying, blood-pressure changes, and cardiovascular event reduction in selected populations. In cardio-oncology, these mechanisms matter only if function, hydration, nutritional intake, and lean mass remain protected.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The evidence arc is important. Early cardiovascular outcome trials established safety and benefit in type 2 diabetes. SELECT expanded the role into obesity and established cardiovascular disease without diabetes. STEP-HFpEF and SUMMIT moved the field into obesity-related HFpEF, and FLOW extended the kidney-protection story in diabetes with CKD. The oncology connection is translational, not yet fully proven by oncology-specific randomized trials.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Start where the cardiometabolic indication is strong and the safety profile can be monitored. Endocrine therapy in breast cancer and androgen deprivation therapy in prostate cancer are practical examples because they often create long-term cardiometabolic drift. HFpEF, diabetes, CKD, and ASCVD risk create additional entry points. Every use case requires oncology context and nutrition screening.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This slide is the clinical safeguard. In oncology, weight loss can mean fat loss, muscle loss, cachexia, dehydration, or treatment toxicity. The right endpoint is preserved function and cardiovascular reserve. If appetite, hydration, strength, or treatment tolerance decline, slow down, hold, reduce, or stop therapy and involve nutrition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Oncology patients often undergo biopsies, ports, endoscopy, surgery, and sedated imaging. GLP-1–based therapy delays gastric emptying and can overlap with cancer-treatment gastrointestinal symptoms. Current multisociety guidance emphasizes individualized risk assessment and shared decision-making, rather than one universal rule for every patient.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This mirrors the implementation sequence: learn from existing data, launch carefully in selected populations, and create a continuous feedback loop. A successful GLP-1 cardio-oncology program should track not just body weight, but nutrition, function, treatment continuity, blood pressure, glycemia, kidney function, symptoms, adverse effects, equity, and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Close by looking forward. GLP-1 therapy is one component of a larger precision survivorship model. The future integrates body composition, ECG, echo, biomarkers, oncology exposure, digital health, patient priorities, and AI-enabled risk models. The final emphasis: protect the heart without compromising strength, nutrition, or cancer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21792" y="576072"/>
            <a:ext cx="502920" cy="32004"/>
          </a:xfrm>
          <a:prstGeom prst="line">
            <a:avLst/>
          </a:prstGeom>
          <a:noFill/>
          <a:ln w="27940">
            <a:solidFill>
              <a:srgbClr val="A50021"/>
            </a:solidFill>
            <a:prstDash val="solid"/>
          </a:ln>
        </p:spPr>
      </p:sp>
      <p:sp>
        <p:nvSpPr>
          <p:cNvPr id="3" name="Text 1"/>
          <p:cNvSpPr/>
          <p:nvPr/>
        </p:nvSpPr>
        <p:spPr>
          <a:xfrm>
            <a:off x="658368" y="1243584"/>
            <a:ext cx="4983480" cy="1417320"/>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800" b="1" dirty="0">
                <a:solidFill>
                  <a:srgbClr val="A50021"/>
                </a:solidFill>
                <a:latin typeface="Aptos Display" pitchFamily="34" charset="0"/>
                <a:ea typeface="Aptos Display" pitchFamily="34" charset="-122"/>
                <a:cs typeface="Aptos Display" pitchFamily="34" charset="-120"/>
              </a:rPr>
              <a:t>GLP-1–Based Therapies</a:t>
            </a:r>
            <a:endParaRPr lang="en-US" sz="2580" dirty="0"/>
          </a:p>
          <a:p>
            <a:pPr indent="0" marL="0">
              <a:lnSpc>
                <a:spcPct val="100000"/>
              </a:lnSpc>
              <a:spcBef>
                <a:spcPts val="0"/>
              </a:spcBef>
              <a:spcAft>
                <a:spcPts val="0"/>
              </a:spcAft>
              <a:buNone/>
            </a:pPr>
            <a:r>
              <a:rPr lang="en-US" sz="3800" b="1" dirty="0">
                <a:solidFill>
                  <a:srgbClr val="A50021"/>
                </a:solidFill>
                <a:latin typeface="Aptos Display" pitchFamily="34" charset="0"/>
                <a:ea typeface="Aptos Display" pitchFamily="34" charset="-122"/>
                <a:cs typeface="Aptos Display" pitchFamily="34" charset="-120"/>
              </a:rPr>
              <a:t>in Cardio-Oncology</a:t>
            </a:r>
            <a:endParaRPr lang="en-US" sz="2580" dirty="0"/>
          </a:p>
        </p:txBody>
      </p:sp>
      <p:sp>
        <p:nvSpPr>
          <p:cNvPr id="4" name="Text 2"/>
          <p:cNvSpPr/>
          <p:nvPr/>
        </p:nvSpPr>
        <p:spPr>
          <a:xfrm>
            <a:off x="685800" y="2743200"/>
            <a:ext cx="4892040" cy="640080"/>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2050" b="1" dirty="0">
                <a:solidFill>
                  <a:srgbClr val="3A3335"/>
                </a:solidFill>
                <a:latin typeface="Aptos" pitchFamily="34" charset="0"/>
                <a:ea typeface="Aptos" pitchFamily="34" charset="-122"/>
                <a:cs typeface="Aptos" pitchFamily="34" charset="-120"/>
              </a:rPr>
              <a:t>From Cardiometabolic Risk Reduction</a:t>
            </a:r>
            <a:endParaRPr lang="en-US" sz="1020" dirty="0"/>
          </a:p>
          <a:p>
            <a:pPr indent="0" marL="0">
              <a:lnSpc>
                <a:spcPct val="100000"/>
              </a:lnSpc>
              <a:spcBef>
                <a:spcPts val="0"/>
              </a:spcBef>
              <a:spcAft>
                <a:spcPts val="0"/>
              </a:spcAft>
              <a:buNone/>
            </a:pPr>
            <a:r>
              <a:rPr lang="en-US" sz="2050" b="1" dirty="0">
                <a:solidFill>
                  <a:srgbClr val="3A3335"/>
                </a:solidFill>
                <a:latin typeface="Aptos" pitchFamily="34" charset="0"/>
                <a:ea typeface="Aptos" pitchFamily="34" charset="-122"/>
                <a:cs typeface="Aptos" pitchFamily="34" charset="-120"/>
              </a:rPr>
              <a:t>to Precision Survivorship</a:t>
            </a:r>
            <a:endParaRPr lang="en-US" sz="1020" dirty="0"/>
          </a:p>
        </p:txBody>
      </p:sp>
      <p:sp>
        <p:nvSpPr>
          <p:cNvPr id="5" name="Text 3"/>
          <p:cNvSpPr/>
          <p:nvPr/>
        </p:nvSpPr>
        <p:spPr>
          <a:xfrm>
            <a:off x="841248" y="4160520"/>
            <a:ext cx="4572000" cy="585216"/>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1520" i="1" dirty="0">
                <a:solidFill>
                  <a:srgbClr val="A50021"/>
                </a:solidFill>
                <a:latin typeface="Aptos" pitchFamily="34" charset="0"/>
                <a:ea typeface="Aptos" pitchFamily="34" charset="-122"/>
                <a:cs typeface="Aptos" pitchFamily="34" charset="-120"/>
              </a:rPr>
              <a:t>A physician scientist perspective on protecting cardiovascular reserve across the cancer continuum</a:t>
            </a:r>
            <a:endParaRPr lang="en-US" sz="670" dirty="0"/>
          </a:p>
        </p:txBody>
      </p:sp>
      <p:sp>
        <p:nvSpPr>
          <p:cNvPr id="6" name="Shape 4"/>
          <p:cNvSpPr/>
          <p:nvPr/>
        </p:nvSpPr>
        <p:spPr>
          <a:xfrm>
            <a:off x="658368" y="4041648"/>
            <a:ext cx="4937760" cy="749808"/>
          </a:xfrm>
          <a:prstGeom prst="rect">
            <a:avLst/>
          </a:prstGeom>
          <a:solidFill>
            <a:srgbClr val="FDF0F3"/>
          </a:solidFill>
          <a:ln w="12700">
            <a:solidFill>
              <a:srgbClr val="FDF0F3">
                <a:alpha val="0"/>
              </a:srgbClr>
            </a:solidFill>
            <a:prstDash val="solid"/>
          </a:ln>
        </p:spPr>
      </p:sp>
      <p:sp>
        <p:nvSpPr>
          <p:cNvPr id="7" name="Text 5"/>
          <p:cNvSpPr/>
          <p:nvPr/>
        </p:nvSpPr>
        <p:spPr>
          <a:xfrm>
            <a:off x="822960" y="4151376"/>
            <a:ext cx="4617720" cy="53035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1520" i="1" dirty="0">
                <a:solidFill>
                  <a:srgbClr val="A50021"/>
                </a:solidFill>
                <a:latin typeface="Aptos" pitchFamily="34" charset="0"/>
                <a:ea typeface="Aptos" pitchFamily="34" charset="-122"/>
                <a:cs typeface="Aptos" pitchFamily="34" charset="-120"/>
              </a:rPr>
              <a:t>A physician scientist perspective on protecting cardiovascular reserve across the cancer continuum</a:t>
            </a:r>
            <a:endParaRPr lang="en-US" sz="670" dirty="0"/>
          </a:p>
        </p:txBody>
      </p:sp>
      <p:pic>
        <p:nvPicPr>
          <p:cNvPr id="8" name="Image 0" descr="/mnt/data/a_high_detail_medical_scientific_illustration_on_a_batch_1.png">    </p:cNvPr>
          <p:cNvPicPr>
            <a:picLocks noChangeAspect="1"/>
          </p:cNvPicPr>
          <p:nvPr/>
        </p:nvPicPr>
        <p:blipFill>
          <a:blip r:embed="rId1"/>
          <a:srcRect l="9058" r="9058" t="0" b="0"/>
          <a:stretch/>
        </p:blipFill>
        <p:spPr>
          <a:xfrm>
            <a:off x="5532120" y="658368"/>
            <a:ext cx="6144768" cy="4983480"/>
          </a:xfrm>
          <a:prstGeom prst="rect">
            <a:avLst/>
          </a:prstGeom>
        </p:spPr>
      </p:pic>
      <p:sp>
        <p:nvSpPr>
          <p:cNvPr id="9" name="Text 6"/>
          <p:cNvSpPr/>
          <p:nvPr/>
        </p:nvSpPr>
        <p:spPr>
          <a:xfrm>
            <a:off x="685800" y="6053328"/>
            <a:ext cx="4892040" cy="274320"/>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1120" dirty="0">
                <a:solidFill>
                  <a:srgbClr val="3A3335"/>
                </a:solidFill>
                <a:latin typeface="Aptos"/>
              </a:rPr>
              <a:t>Dr. Sherry-Ann Brown, MD, PhD, FACC, FAHA</a:t>
            </a:r>
            <a:endParaRPr lang="en-US" sz="580" dirty="0"/>
          </a:p>
        </p:txBody>
      </p:sp>
      <p:sp>
        <p:nvSpPr>
          <p:cNvPr id="11" name="Text 7"/>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1</a:t>
            </a:r>
            <a:endParaRPr lang="en-US" sz="57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PERSPECTIVE</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My lens: cardiometabolic preservation across survivorship</a:t>
            </a:r>
            <a:endParaRPr lang="en-US" sz="2150" dirty="0"/>
          </a:p>
        </p:txBody>
      </p:sp>
      <p:sp>
        <p:nvSpPr>
          <p:cNvPr id="5" name="Text 3"/>
          <p:cNvSpPr/>
          <p:nvPr/>
        </p:nvSpPr>
        <p:spPr>
          <a:xfrm>
            <a:off x="658368" y="1225296"/>
            <a:ext cx="5440680" cy="749808"/>
          </a:xfrm>
          <a:prstGeom prst="rect">
            <a:avLst/>
          </a:prstGeom>
          <a:noFill/>
          <a:ln/>
        </p:spPr>
        <p:txBody>
          <a:bodyPr wrap="square" lIns="0" tIns="0" rIns="0" bIns="0" rtlCol="0" anchor="t">
            <a:normAutofit/>
          </a:bodyPr>
          <a:lstStyle/>
          <a:p>
            <a:pPr indent="0" marL="0">
              <a:lnSpc>
                <a:spcPct val="100000"/>
              </a:lnSpc>
              <a:spcBef>
                <a:spcPts val="0"/>
              </a:spcBef>
              <a:spcAft>
                <a:spcPts val="0"/>
              </a:spcAft>
              <a:buNone/>
            </a:pPr>
            <a:r>
              <a:rPr lang="en-US" sz="1930" b="1" dirty="0">
                <a:solidFill>
                  <a:srgbClr val="A50021"/>
                </a:solidFill>
                <a:latin typeface="Aptos Display" pitchFamily="34" charset="0"/>
                <a:ea typeface="Aptos" pitchFamily="34" charset="-122"/>
                <a:cs typeface="Aptos" pitchFamily="34" charset="-120"/>
              </a:rPr>
              <a:t>I look for the metabolic signal inside the cancer journey, then ask how that signal can become prevention, function, and equitable access.</a:t>
            </a:r>
            <a:endParaRPr lang="en-US" sz="950" dirty="0"/>
          </a:p>
        </p:txBody>
      </p:sp>
      <p:sp>
        <p:nvSpPr>
          <p:cNvPr id="6" name="Text 4"/>
          <p:cNvSpPr/>
          <p:nvPr/>
        </p:nvSpPr>
        <p:spPr>
          <a:xfrm>
            <a:off x="685800" y="2139696"/>
            <a:ext cx="5257800" cy="2194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CLINICAL INTERPRETATION</a:t>
            </a:r>
            <a:endParaRPr lang="en-US" sz="580" dirty="0"/>
          </a:p>
        </p:txBody>
      </p:sp>
      <p:sp>
        <p:nvSpPr>
          <p:cNvPr id="7" name="Text 5"/>
          <p:cNvSpPr/>
          <p:nvPr/>
        </p:nvSpPr>
        <p:spPr>
          <a:xfrm>
            <a:off x="685800" y="2377440"/>
            <a:ext cx="5257800" cy="51206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b="0">
                <a:solidFill>
                  <a:srgbClr val="3A3335"/>
                </a:solidFill>
                <a:latin typeface="Aptos" pitchFamily="34" charset="0"/>
                <a:ea typeface="Aptos" pitchFamily="34" charset="-122"/>
                <a:cs typeface="Aptos" pitchFamily="34" charset="-120"/>
              </a:rPr>
              <a:t>Cardio-oncology across virtual, national, and survivor-centered care settings.</a:t>
            </a:r>
            <a:endParaRPr lang="en-US" sz="820" dirty="0"/>
          </a:p>
        </p:txBody>
      </p:sp>
      <p:sp>
        <p:nvSpPr>
          <p:cNvPr id="8" name="Text 6"/>
          <p:cNvSpPr/>
          <p:nvPr/>
        </p:nvSpPr>
        <p:spPr>
          <a:xfrm>
            <a:off x="685800" y="2962656"/>
            <a:ext cx="5257800" cy="2194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RESEARCH TRANSLATION</a:t>
            </a:r>
            <a:endParaRPr lang="en-US" sz="580" dirty="0"/>
          </a:p>
        </p:txBody>
      </p:sp>
      <p:sp>
        <p:nvSpPr>
          <p:cNvPr id="9" name="Text 7"/>
          <p:cNvSpPr/>
          <p:nvPr/>
        </p:nvSpPr>
        <p:spPr>
          <a:xfrm>
            <a:off x="685800" y="3200400"/>
            <a:ext cx="5257800" cy="51206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b="0">
                <a:solidFill>
                  <a:srgbClr val="3A3335"/>
                </a:solidFill>
                <a:latin typeface="Aptos" pitchFamily="34" charset="0"/>
                <a:ea typeface="Aptos" pitchFamily="34" charset="-122"/>
                <a:cs typeface="Aptos" pitchFamily="34" charset="-120"/>
              </a:rPr>
              <a:t>GLP-1 biology, cardiovascular outcomes, digital health, and implementation science in one workflow.</a:t>
            </a:r>
            <a:endParaRPr lang="en-US" sz="820" dirty="0"/>
          </a:p>
        </p:txBody>
      </p:sp>
      <p:sp>
        <p:nvSpPr>
          <p:cNvPr id="10" name="Text 8"/>
          <p:cNvSpPr/>
          <p:nvPr/>
        </p:nvSpPr>
        <p:spPr>
          <a:xfrm>
            <a:off x="685800" y="3785615"/>
            <a:ext cx="5257800" cy="2194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ECOSYSTEM CAPACITY</a:t>
            </a:r>
            <a:endParaRPr lang="en-US" sz="580" dirty="0"/>
          </a:p>
        </p:txBody>
      </p:sp>
      <p:sp>
        <p:nvSpPr>
          <p:cNvPr id="11" name="Text 9"/>
          <p:cNvSpPr/>
          <p:nvPr/>
        </p:nvSpPr>
        <p:spPr>
          <a:xfrm>
            <a:off x="685800" y="4023360"/>
            <a:ext cx="5257800" cy="62179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b="0">
                <a:solidFill>
                  <a:srgbClr val="3A3335"/>
                </a:solidFill>
                <a:latin typeface="Aptos" pitchFamily="34" charset="0"/>
                <a:ea typeface="Aptos" pitchFamily="34" charset="-122"/>
                <a:cs typeface="Aptos" pitchFamily="34" charset="-120"/>
              </a:rPr>
              <a:t>Heart Spark ecosystem, HIER Institute, Heart Spark RII, Brown Virtual Lab, and clinical partners as a research-to-care continuum.</a:t>
            </a:r>
            <a:endParaRPr lang="en-US" sz="820" dirty="0"/>
          </a:p>
        </p:txBody>
      </p:sp>
      <p:sp>
        <p:nvSpPr>
          <p:cNvPr id="12" name="Text 10"/>
          <p:cNvSpPr/>
          <p:nvPr/>
        </p:nvSpPr>
        <p:spPr>
          <a:xfrm>
            <a:off x="685800" y="4736592"/>
            <a:ext cx="5257800" cy="2194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EQUITY COMMITMENT</a:t>
            </a:r>
            <a:endParaRPr lang="en-US" sz="580" dirty="0"/>
          </a:p>
        </p:txBody>
      </p:sp>
      <p:sp>
        <p:nvSpPr>
          <p:cNvPr id="13" name="Text 11"/>
          <p:cNvSpPr/>
          <p:nvPr/>
        </p:nvSpPr>
        <p:spPr>
          <a:xfrm>
            <a:off x="685800" y="4974336"/>
            <a:ext cx="5257800" cy="60350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b="0">
                <a:solidFill>
                  <a:srgbClr val="3A3335"/>
                </a:solidFill>
                <a:latin typeface="Aptos" pitchFamily="34" charset="0"/>
                <a:ea typeface="Aptos" pitchFamily="34" charset="-122"/>
                <a:cs typeface="Aptos" pitchFamily="34" charset="-120"/>
              </a:rPr>
              <a:t>Models that travel across communities, treatment settings, and data environments.</a:t>
            </a:r>
            <a:endParaRPr lang="en-US" sz="820" dirty="0"/>
          </a:p>
        </p:txBody>
      </p:sp>
      <p:pic>
        <p:nvPicPr>
          <p:cNvPr id="14" name="Image 0" descr="/mnt/data/a_wide_stylized_conceptual_illustration_in_a_soft_batch_2.png">    </p:cNvPr>
          <p:cNvPicPr>
            <a:picLocks noChangeAspect="1"/>
          </p:cNvPicPr>
          <p:nvPr/>
        </p:nvPicPr>
        <p:blipFill>
          <a:blip r:embed="rId1"/>
          <a:srcRect l="7947" r="7947" t="0" b="0"/>
          <a:stretch/>
        </p:blipFill>
        <p:spPr>
          <a:xfrm>
            <a:off x="6565392" y="1536192"/>
            <a:ext cx="4919472" cy="3429000"/>
          </a:xfrm>
          <a:prstGeom prst="rect">
            <a:avLst/>
          </a:prstGeom>
        </p:spPr>
      </p:pic>
      <p:sp>
        <p:nvSpPr>
          <p:cNvPr id="15" name="Shape 12"/>
          <p:cNvSpPr/>
          <p:nvPr/>
        </p:nvSpPr>
        <p:spPr>
          <a:xfrm>
            <a:off x="0" y="0"/>
            <a:ext cx="0" cy="0"/>
          </a:xfrm>
          <a:prstGeom prst="rect">
            <a:avLst/>
          </a:prstGeom>
          <a:solidFill>
            <a:srgbClr val="FDF0F3"/>
          </a:solidFill>
          <a:ln w="12700">
            <a:solidFill>
              <a:srgbClr val="FDF0F3">
                <a:alpha val="0"/>
              </a:srgbClr>
            </a:solidFill>
            <a:prstDash val="solid"/>
          </a:ln>
        </p:spPr>
      </p:sp>
      <p:sp>
        <p:nvSpPr>
          <p:cNvPr id="16" name="Text 13"/>
          <p:cNvSpPr/>
          <p:nvPr/>
        </p:nvSpPr>
        <p:spPr>
          <a:xfrm>
            <a:off x="0" y="0"/>
            <a:ext cx="0" cy="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880" b="1" i="1" dirty="0">
                <a:solidFill>
                  <a:srgbClr val="A50021"/>
                </a:solidFill>
                <a:latin typeface="Aptos" pitchFamily="34" charset="0"/>
                <a:ea typeface="Aptos" pitchFamily="34" charset="-122"/>
                <a:cs typeface="Aptos" pitchFamily="34" charset="-120"/>
              </a:rPr>
              <a:t>Context: ESC 2022 Cardio-Oncology Guidelines frame cardiovascular health before, during, and after cancer treatment.</a:t>
            </a:r>
            <a:endParaRPr lang="en-US" sz="680" dirty="0"/>
          </a:p>
        </p:txBody>
      </p:sp>
      <p:sp>
        <p:nvSpPr>
          <p:cNvPr id="17" name="Text 14"/>
          <p:cNvSpPr/>
          <p:nvPr/>
        </p:nvSpPr>
        <p:spPr>
          <a:xfrm>
            <a:off x="594360" y="6163056"/>
            <a:ext cx="10652760" cy="164592"/>
          </a:xfrm>
          <a:prstGeom prst="rect">
            <a:avLst/>
          </a:prstGeom>
          <a:noFill/>
          <a:ln/>
        </p:spPr>
        <p:txBody>
          <a:bodyPr wrap="square" lIns="0" tIns="0" rIns="0" bIns="0" rtlCol="0" anchor="t">
            <a:normAutofit/>
          </a:bodyPr>
          <a:lstStyle/>
          <a:p>
            <a:pPr>
              <a:lnSpc>
                <a:spcPct val="100000"/>
              </a:lnSpc>
              <a:spcBef>
                <a:spcPts val="0"/>
              </a:spcBef>
              <a:spcAft>
                <a:spcPts val="0"/>
              </a:spcAft>
            </a:pPr>
            <a:r>
              <a:rPr sz="660" b="0">
                <a:latin typeface="Aptos"/>
              </a:rPr>
              <a:t>Context and source: ESC 2022 Cardio-Oncology Guidelines frame cardiovascular health before, during, and after cancer treatment.</a:t>
            </a:r>
          </a:p>
        </p:txBody>
      </p:sp>
      <p:sp>
        <p:nvSpPr>
          <p:cNvPr id="19" name="Shape 15"/>
          <p:cNvSpPr/>
          <p:nvPr/>
        </p:nvSpPr>
        <p:spPr>
          <a:xfrm>
            <a:off x="594360" y="6409944"/>
            <a:ext cx="11018520" cy="9144"/>
          </a:xfrm>
          <a:prstGeom prst="line">
            <a:avLst/>
          </a:prstGeom>
          <a:noFill/>
          <a:ln w="10160">
            <a:solidFill>
              <a:srgbClr val="EEE7E9"/>
            </a:solidFill>
            <a:prstDash val="solid"/>
          </a:ln>
        </p:spPr>
      </p:sp>
      <p:sp>
        <p:nvSpPr>
          <p:cNvPr id="20" name="Text 16"/>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1" name="Text 17"/>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2</a:t>
            </a:r>
            <a:endParaRPr lang="en-US" sz="57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OPPORTUNITY</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Why the GLP-1 interface matters now</a:t>
            </a:r>
            <a:endParaRPr lang="en-US" sz="2150" dirty="0"/>
          </a:p>
        </p:txBody>
      </p:sp>
      <p:sp>
        <p:nvSpPr>
          <p:cNvPr id="5" name="Text 3"/>
          <p:cNvSpPr/>
          <p:nvPr/>
        </p:nvSpPr>
        <p:spPr>
          <a:xfrm>
            <a:off x="713232" y="1325880"/>
            <a:ext cx="5440680"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2320" b="1" dirty="0">
                <a:solidFill>
                  <a:srgbClr val="A50021"/>
                </a:solidFill>
                <a:latin typeface="Aptos Display" pitchFamily="34" charset="0"/>
                <a:ea typeface="Aptos" pitchFamily="34" charset="-122"/>
                <a:cs typeface="Aptos" pitchFamily="34" charset="-120"/>
              </a:rPr>
              <a:t>Obesity carries cardiovascular biology.</a:t>
            </a:r>
            <a:endParaRPr lang="en-US" sz="580" dirty="0"/>
          </a:p>
        </p:txBody>
      </p:sp>
      <p:sp>
        <p:nvSpPr>
          <p:cNvPr id="6" name="Text 4"/>
          <p:cNvSpPr/>
          <p:nvPr/>
        </p:nvSpPr>
        <p:spPr>
          <a:xfrm>
            <a:off x="749808" y="1810512"/>
            <a:ext cx="5230368" cy="6766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a:solidFill>
                  <a:srgbClr val="3A3335"/>
                </a:solidFill>
                <a:latin typeface="Aptos" pitchFamily="34" charset="0"/>
                <a:ea typeface="Aptos" pitchFamily="34" charset="-122"/>
                <a:cs typeface="Aptos" pitchFamily="34" charset="-120"/>
              </a:rPr>
              <a:t>Visceral adiposity, insulin resistance, inflammatory tone, and vascular injury shape long-term survivor risk.</a:t>
            </a:r>
            <a:endParaRPr lang="en-US" sz="770" dirty="0"/>
          </a:p>
        </p:txBody>
      </p:sp>
      <p:sp>
        <p:nvSpPr>
          <p:cNvPr id="7" name="Text 5"/>
          <p:cNvSpPr/>
          <p:nvPr/>
        </p:nvSpPr>
        <p:spPr>
          <a:xfrm>
            <a:off x="713232" y="2743200"/>
            <a:ext cx="5440680"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2320" b="1" dirty="0">
                <a:solidFill>
                  <a:srgbClr val="A50021"/>
                </a:solidFill>
                <a:latin typeface="Aptos Display" pitchFamily="34" charset="0"/>
                <a:ea typeface="Aptos" pitchFamily="34" charset="-122"/>
                <a:cs typeface="Aptos" pitchFamily="34" charset="-120"/>
              </a:rPr>
              <a:t>Modern oncology creates longer survivorship.</a:t>
            </a:r>
            <a:endParaRPr lang="en-US" sz="580" dirty="0"/>
          </a:p>
        </p:txBody>
      </p:sp>
      <p:sp>
        <p:nvSpPr>
          <p:cNvPr id="8" name="Text 6"/>
          <p:cNvSpPr/>
          <p:nvPr/>
        </p:nvSpPr>
        <p:spPr>
          <a:xfrm>
            <a:off x="749808" y="3227832"/>
            <a:ext cx="5230368" cy="6766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a:solidFill>
                  <a:srgbClr val="3A3335"/>
                </a:solidFill>
                <a:latin typeface="Aptos" pitchFamily="34" charset="0"/>
                <a:ea typeface="Aptos" pitchFamily="34" charset="-122"/>
                <a:cs typeface="Aptos" pitchFamily="34" charset="-120"/>
              </a:rPr>
              <a:t>As cancer outcomes improve, more patients need prevention strategies that can travel with them for decades.</a:t>
            </a:r>
            <a:endParaRPr lang="en-US" sz="770" dirty="0"/>
          </a:p>
        </p:txBody>
      </p:sp>
      <p:sp>
        <p:nvSpPr>
          <p:cNvPr id="9" name="Text 7"/>
          <p:cNvSpPr/>
          <p:nvPr/>
        </p:nvSpPr>
        <p:spPr>
          <a:xfrm>
            <a:off x="713232" y="4187952"/>
            <a:ext cx="5440680"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2320" b="1" dirty="0">
                <a:solidFill>
                  <a:srgbClr val="A50021"/>
                </a:solidFill>
                <a:latin typeface="Aptos Display" pitchFamily="34" charset="0"/>
                <a:ea typeface="Aptos" pitchFamily="34" charset="-122"/>
                <a:cs typeface="Aptos" pitchFamily="34" charset="-120"/>
              </a:rPr>
              <a:t>GLP-1 evidence has crossed into CV outcomes.</a:t>
            </a:r>
            <a:endParaRPr lang="en-US" sz="580" dirty="0"/>
          </a:p>
        </p:txBody>
      </p:sp>
      <p:sp>
        <p:nvSpPr>
          <p:cNvPr id="10" name="Text 8"/>
          <p:cNvSpPr/>
          <p:nvPr/>
        </p:nvSpPr>
        <p:spPr>
          <a:xfrm>
            <a:off x="749808" y="4663440"/>
            <a:ext cx="5230368" cy="67665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60" dirty="0">
                <a:solidFill>
                  <a:srgbClr val="3A3335"/>
                </a:solidFill>
                <a:latin typeface="Aptos" pitchFamily="34" charset="0"/>
                <a:ea typeface="Aptos" pitchFamily="34" charset="-122"/>
                <a:cs typeface="Aptos" pitchFamily="34" charset="-120"/>
              </a:rPr>
              <a:t>SELECT established cardiovascular benefit in adults with CVD and overweight or obesity without diabetes; HFpEF and kidney trials expand the cardiometabolic frame.</a:t>
            </a:r>
            <a:endParaRPr lang="en-US" sz="740" dirty="0"/>
          </a:p>
        </p:txBody>
      </p:sp>
      <p:pic>
        <p:nvPicPr>
          <p:cNvPr id="11" name="Image 0" descr="/mnt/data/a_highly_detailed_medical_scientific_conceptual_il_batch_3.png">    </p:cNvPr>
          <p:cNvPicPr>
            <a:picLocks noChangeAspect="1"/>
          </p:cNvPicPr>
          <p:nvPr/>
        </p:nvPicPr>
        <p:blipFill>
          <a:blip r:embed="rId1"/>
          <a:srcRect l="10286" r="10286" t="0" b="0"/>
          <a:stretch/>
        </p:blipFill>
        <p:spPr>
          <a:xfrm>
            <a:off x="6492240" y="1335024"/>
            <a:ext cx="4882896" cy="3547872"/>
          </a:xfrm>
          <a:prstGeom prst="rect">
            <a:avLst/>
          </a:prstGeom>
        </p:spPr>
      </p:pic>
      <p:sp>
        <p:nvSpPr>
          <p:cNvPr id="12" name="Shape 9"/>
          <p:cNvSpPr/>
          <p:nvPr/>
        </p:nvSpPr>
        <p:spPr>
          <a:xfrm>
            <a:off x="585216" y="5650992"/>
            <a:ext cx="5989320" cy="420624"/>
          </a:xfrm>
          <a:prstGeom prst="rect">
            <a:avLst/>
          </a:prstGeom>
          <a:solidFill>
            <a:srgbClr val="FDF0F3"/>
          </a:solidFill>
          <a:ln w="12700">
            <a:solidFill>
              <a:srgbClr val="FDF0F3">
                <a:alpha val="0"/>
              </a:srgbClr>
            </a:solidFill>
            <a:prstDash val="solid"/>
          </a:ln>
        </p:spPr>
      </p:sp>
      <p:sp>
        <p:nvSpPr>
          <p:cNvPr id="13" name="Text 10"/>
          <p:cNvSpPr/>
          <p:nvPr/>
        </p:nvSpPr>
        <p:spPr>
          <a:xfrm>
            <a:off x="713232" y="5715000"/>
            <a:ext cx="5715000" cy="292608"/>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20" b="1" i="1" dirty="0">
                <a:solidFill>
                  <a:srgbClr val="A50021"/>
                </a:solidFill>
                <a:latin typeface="Aptos" pitchFamily="34" charset="0"/>
                <a:ea typeface="Aptos" pitchFamily="34" charset="-122"/>
                <a:cs typeface="Aptos" pitchFamily="34" charset="-120"/>
              </a:rPr>
              <a:t>Core thesis: incretin therapy can become cardiovascular preservation when nutrition and muscle remain protected.</a:t>
            </a:r>
            <a:endParaRPr lang="en-US" sz="700" dirty="0"/>
          </a:p>
        </p:txBody>
      </p:sp>
      <p:sp>
        <p:nvSpPr>
          <p:cNvPr id="14" name="Text 11"/>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Sources: Lincoff et al., NEJM 2023; Kosiborod et al., NEJM 2023; Packer et al., NEJM 2025; Perkovic et al., NEJM 2024.</a:t>
            </a:r>
            <a:endParaRPr lang="en-US" sz="480" dirty="0"/>
          </a:p>
        </p:txBody>
      </p:sp>
      <p:sp>
        <p:nvSpPr>
          <p:cNvPr id="16" name="Shape 12"/>
          <p:cNvSpPr/>
          <p:nvPr/>
        </p:nvSpPr>
        <p:spPr>
          <a:xfrm>
            <a:off x="594360" y="6409944"/>
            <a:ext cx="11018520" cy="9144"/>
          </a:xfrm>
          <a:prstGeom prst="line">
            <a:avLst/>
          </a:prstGeom>
          <a:noFill/>
          <a:ln w="10160">
            <a:solidFill>
              <a:srgbClr val="EEE7E9"/>
            </a:solidFill>
            <a:prstDash val="solid"/>
          </a:ln>
        </p:spPr>
      </p:sp>
      <p:sp>
        <p:nvSpPr>
          <p:cNvPr id="17" name="Text 13"/>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18" name="Text 14"/>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3</a:t>
            </a:r>
            <a:endParaRPr lang="en-US" sz="57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BIOLOGY</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A multi-organ cardiometabolic signal</a:t>
            </a:r>
            <a:endParaRPr lang="en-US" sz="2150" dirty="0"/>
          </a:p>
        </p:txBody>
      </p:sp>
      <p:sp>
        <p:nvSpPr>
          <p:cNvPr id="5" name="Text 3"/>
          <p:cNvSpPr/>
          <p:nvPr/>
        </p:nvSpPr>
        <p:spPr>
          <a:xfrm>
            <a:off x="658368" y="1243584"/>
            <a:ext cx="5596128" cy="548640"/>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800" b="1" dirty="0">
                <a:solidFill>
                  <a:srgbClr val="A50021"/>
                </a:solidFill>
                <a:latin typeface="Aptos Display" pitchFamily="34" charset="0"/>
                <a:ea typeface="Aptos" pitchFamily="34" charset="-122"/>
                <a:cs typeface="Aptos" pitchFamily="34" charset="-120"/>
              </a:rPr>
              <a:t>GLP-1 biology touches the systems that commonly determine cardiovascular reserve in cancer survivors.</a:t>
            </a:r>
            <a:endParaRPr lang="en-US" sz="870" dirty="0"/>
          </a:p>
        </p:txBody>
      </p:sp>
      <p:sp>
        <p:nvSpPr>
          <p:cNvPr id="6" name="Text 4"/>
          <p:cNvSpPr/>
          <p:nvPr/>
        </p:nvSpPr>
        <p:spPr>
          <a:xfrm>
            <a:off x="658368" y="1965960"/>
            <a:ext cx="2423160"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BRAIN</a:t>
            </a:r>
            <a:endParaRPr lang="en-US" sz="580" dirty="0"/>
          </a:p>
        </p:txBody>
      </p:sp>
      <p:sp>
        <p:nvSpPr>
          <p:cNvPr id="7" name="Text 5"/>
          <p:cNvSpPr/>
          <p:nvPr/>
        </p:nvSpPr>
        <p:spPr>
          <a:xfrm>
            <a:off x="658368" y="2231136"/>
            <a:ext cx="2423160"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appetite and satiety</a:t>
            </a:r>
            <a:endParaRPr lang="en-US" sz="730" dirty="0"/>
          </a:p>
        </p:txBody>
      </p:sp>
      <p:sp>
        <p:nvSpPr>
          <p:cNvPr id="8" name="Text 6"/>
          <p:cNvSpPr/>
          <p:nvPr/>
        </p:nvSpPr>
        <p:spPr>
          <a:xfrm>
            <a:off x="3456432" y="1965960"/>
            <a:ext cx="2578608"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PANCREAS</a:t>
            </a:r>
            <a:endParaRPr lang="en-US" sz="580" dirty="0"/>
          </a:p>
        </p:txBody>
      </p:sp>
      <p:sp>
        <p:nvSpPr>
          <p:cNvPr id="9" name="Text 7"/>
          <p:cNvSpPr/>
          <p:nvPr/>
        </p:nvSpPr>
        <p:spPr>
          <a:xfrm>
            <a:off x="3456432" y="2231136"/>
            <a:ext cx="2578608"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glucose-dependent insulin secretion</a:t>
            </a:r>
            <a:endParaRPr lang="en-US" sz="730" dirty="0"/>
          </a:p>
        </p:txBody>
      </p:sp>
      <p:sp>
        <p:nvSpPr>
          <p:cNvPr id="10" name="Text 8"/>
          <p:cNvSpPr/>
          <p:nvPr/>
        </p:nvSpPr>
        <p:spPr>
          <a:xfrm>
            <a:off x="658368" y="2907792"/>
            <a:ext cx="2423160"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GI TRACT</a:t>
            </a:r>
            <a:endParaRPr lang="en-US" sz="580" dirty="0"/>
          </a:p>
        </p:txBody>
      </p:sp>
      <p:sp>
        <p:nvSpPr>
          <p:cNvPr id="11" name="Text 9"/>
          <p:cNvSpPr/>
          <p:nvPr/>
        </p:nvSpPr>
        <p:spPr>
          <a:xfrm>
            <a:off x="658368" y="3172968"/>
            <a:ext cx="2423160"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gastric emptying and tolerability signal</a:t>
            </a:r>
            <a:endParaRPr lang="en-US" sz="730" dirty="0"/>
          </a:p>
        </p:txBody>
      </p:sp>
      <p:sp>
        <p:nvSpPr>
          <p:cNvPr id="12" name="Text 10"/>
          <p:cNvSpPr/>
          <p:nvPr/>
        </p:nvSpPr>
        <p:spPr>
          <a:xfrm>
            <a:off x="3456432" y="2907792"/>
            <a:ext cx="2578608"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ADIPOSE</a:t>
            </a:r>
            <a:endParaRPr lang="en-US" sz="580" dirty="0"/>
          </a:p>
        </p:txBody>
      </p:sp>
      <p:sp>
        <p:nvSpPr>
          <p:cNvPr id="13" name="Text 11"/>
          <p:cNvSpPr/>
          <p:nvPr/>
        </p:nvSpPr>
        <p:spPr>
          <a:xfrm>
            <a:off x="3456432" y="3172968"/>
            <a:ext cx="2578608"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visceral mass and inflammatory tone</a:t>
            </a:r>
            <a:endParaRPr lang="en-US" sz="730" dirty="0"/>
          </a:p>
        </p:txBody>
      </p:sp>
      <p:sp>
        <p:nvSpPr>
          <p:cNvPr id="14" name="Text 12"/>
          <p:cNvSpPr/>
          <p:nvPr/>
        </p:nvSpPr>
        <p:spPr>
          <a:xfrm>
            <a:off x="658368" y="3849624"/>
            <a:ext cx="2423160"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KIDNEY</a:t>
            </a:r>
            <a:endParaRPr lang="en-US" sz="580" dirty="0"/>
          </a:p>
        </p:txBody>
      </p:sp>
      <p:sp>
        <p:nvSpPr>
          <p:cNvPr id="15" name="Text 13"/>
          <p:cNvSpPr/>
          <p:nvPr/>
        </p:nvSpPr>
        <p:spPr>
          <a:xfrm>
            <a:off x="658368" y="4114800"/>
            <a:ext cx="2423160"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albuminuria and renal reserve</a:t>
            </a:r>
            <a:endParaRPr lang="en-US" sz="730" dirty="0"/>
          </a:p>
        </p:txBody>
      </p:sp>
      <p:sp>
        <p:nvSpPr>
          <p:cNvPr id="16" name="Text 14"/>
          <p:cNvSpPr/>
          <p:nvPr/>
        </p:nvSpPr>
        <p:spPr>
          <a:xfrm>
            <a:off x="3456432" y="3849624"/>
            <a:ext cx="2578608" cy="21945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HEART / VESSELS</a:t>
            </a:r>
            <a:endParaRPr lang="en-US" sz="580" dirty="0"/>
          </a:p>
        </p:txBody>
      </p:sp>
      <p:sp>
        <p:nvSpPr>
          <p:cNvPr id="17" name="Text 15"/>
          <p:cNvSpPr/>
          <p:nvPr/>
        </p:nvSpPr>
        <p:spPr>
          <a:xfrm>
            <a:off x="3456432" y="4114800"/>
            <a:ext cx="2578608"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50" dirty="0">
                <a:solidFill>
                  <a:srgbClr val="3A3335"/>
                </a:solidFill>
                <a:latin typeface="Aptos" pitchFamily="34" charset="0"/>
                <a:ea typeface="Aptos" pitchFamily="34" charset="-122"/>
                <a:cs typeface="Aptos" pitchFamily="34" charset="-120"/>
              </a:rPr>
              <a:t>event risk through integrated risk reduction</a:t>
            </a:r>
            <a:endParaRPr lang="en-US" sz="730" dirty="0"/>
          </a:p>
        </p:txBody>
      </p:sp>
      <p:pic>
        <p:nvPicPr>
          <p:cNvPr id="18" name="Image 0" descr="/mnt/data/a_clean_medical_biological_infographic_illustratio_batch_4.png">    </p:cNvPr>
          <p:cNvPicPr>
            <a:picLocks noChangeAspect="1"/>
          </p:cNvPicPr>
          <p:nvPr/>
        </p:nvPicPr>
        <p:blipFill>
          <a:blip r:embed="rId1"/>
          <a:srcRect l="10589" r="10589" t="0" b="0"/>
          <a:stretch/>
        </p:blipFill>
        <p:spPr>
          <a:xfrm>
            <a:off x="6492240" y="1353312"/>
            <a:ext cx="4937760" cy="3566160"/>
          </a:xfrm>
          <a:prstGeom prst="rect">
            <a:avLst/>
          </a:prstGeom>
        </p:spPr>
      </p:pic>
      <p:sp>
        <p:nvSpPr>
          <p:cNvPr id="19" name="Shape 16"/>
          <p:cNvSpPr/>
          <p:nvPr/>
        </p:nvSpPr>
        <p:spPr>
          <a:xfrm>
            <a:off x="585216" y="5650992"/>
            <a:ext cx="5715000" cy="420624"/>
          </a:xfrm>
          <a:prstGeom prst="rect">
            <a:avLst/>
          </a:prstGeom>
          <a:solidFill>
            <a:srgbClr val="FDF0F3"/>
          </a:solidFill>
          <a:ln w="12700">
            <a:solidFill>
              <a:srgbClr val="FDF0F3">
                <a:alpha val="0"/>
              </a:srgbClr>
            </a:solidFill>
            <a:prstDash val="solid"/>
          </a:ln>
        </p:spPr>
      </p:sp>
      <p:sp>
        <p:nvSpPr>
          <p:cNvPr id="20" name="Text 17"/>
          <p:cNvSpPr/>
          <p:nvPr/>
        </p:nvSpPr>
        <p:spPr>
          <a:xfrm>
            <a:off x="713232" y="5715000"/>
            <a:ext cx="5468112" cy="292608"/>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00" b="1" i="1" dirty="0">
                <a:solidFill>
                  <a:srgbClr val="A50021"/>
                </a:solidFill>
                <a:latin typeface="Aptos" pitchFamily="34" charset="0"/>
                <a:ea typeface="Aptos" pitchFamily="34" charset="-122"/>
                <a:cs typeface="Aptos" pitchFamily="34" charset="-120"/>
              </a:rPr>
              <a:t>Small physiologic shifts in several organs can become a large survivor-level change.</a:t>
            </a:r>
            <a:endParaRPr lang="en-US" sz="710" dirty="0"/>
          </a:p>
        </p:txBody>
      </p:sp>
      <p:sp>
        <p:nvSpPr>
          <p:cNvPr id="21" name="Text 18"/>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Sources: FDA semaglutide prescribing information; GLP-1 cardiovascular outcome literature.</a:t>
            </a:r>
            <a:endParaRPr lang="en-US" sz="480" dirty="0"/>
          </a:p>
        </p:txBody>
      </p:sp>
      <p:sp>
        <p:nvSpPr>
          <p:cNvPr id="23" name="Shape 19"/>
          <p:cNvSpPr/>
          <p:nvPr/>
        </p:nvSpPr>
        <p:spPr>
          <a:xfrm>
            <a:off x="594360" y="6409944"/>
            <a:ext cx="11018520" cy="9144"/>
          </a:xfrm>
          <a:prstGeom prst="line">
            <a:avLst/>
          </a:prstGeom>
          <a:noFill/>
          <a:ln w="10160">
            <a:solidFill>
              <a:srgbClr val="EEE7E9"/>
            </a:solidFill>
            <a:prstDash val="solid"/>
          </a:ln>
        </p:spPr>
      </p:sp>
      <p:sp>
        <p:nvSpPr>
          <p:cNvPr id="24" name="Text 20"/>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5" name="Text 21"/>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4</a:t>
            </a:r>
            <a:endParaRPr lang="en-US" sz="57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EVIDENCE</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From glucose control to cardiovascular protection</a:t>
            </a:r>
            <a:endParaRPr lang="en-US" sz="2150" dirty="0"/>
          </a:p>
        </p:txBody>
      </p:sp>
      <p:pic>
        <p:nvPicPr>
          <p:cNvPr id="5" name="Image 0" descr="/mnt/data/wide_clean_white_background_infographic_style_scen_batch_5.png">    </p:cNvPr>
          <p:cNvPicPr>
            <a:picLocks noChangeAspect="1"/>
          </p:cNvPicPr>
          <p:nvPr/>
        </p:nvPicPr>
        <p:blipFill>
          <a:blip r:embed="rId1"/>
          <a:srcRect l="669" r="669" t="0" b="0"/>
          <a:stretch/>
        </p:blipFill>
        <p:spPr>
          <a:xfrm>
            <a:off x="475488" y="1444752"/>
            <a:ext cx="5330952" cy="3154680"/>
          </a:xfrm>
          <a:prstGeom prst="rect">
            <a:avLst/>
          </a:prstGeom>
        </p:spPr>
      </p:pic>
      <p:sp>
        <p:nvSpPr>
          <p:cNvPr id="6" name="Shape 3"/>
          <p:cNvSpPr/>
          <p:nvPr/>
        </p:nvSpPr>
        <p:spPr>
          <a:xfrm>
            <a:off x="6236208" y="1371600"/>
            <a:ext cx="274320" cy="274320"/>
          </a:xfrm>
          <a:prstGeom prst="ellipse">
            <a:avLst/>
          </a:prstGeom>
          <a:solidFill>
            <a:srgbClr val="A50021"/>
          </a:solidFill>
          <a:ln w="12700">
            <a:solidFill>
              <a:srgbClr val="A50021">
                <a:alpha val="0"/>
              </a:srgbClr>
            </a:solidFill>
            <a:prstDash val="solid"/>
          </a:ln>
        </p:spPr>
      </p:sp>
      <p:sp>
        <p:nvSpPr>
          <p:cNvPr id="7" name="Text 4"/>
          <p:cNvSpPr/>
          <p:nvPr/>
        </p:nvSpPr>
        <p:spPr>
          <a:xfrm>
            <a:off x="6236208" y="1403604"/>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1</a:t>
            </a:r>
            <a:endParaRPr lang="en-US" sz="580" dirty="0"/>
          </a:p>
        </p:txBody>
      </p:sp>
      <p:sp>
        <p:nvSpPr>
          <p:cNvPr id="8" name="Text 5"/>
          <p:cNvSpPr/>
          <p:nvPr/>
        </p:nvSpPr>
        <p:spPr>
          <a:xfrm>
            <a:off x="6601968" y="1353312"/>
            <a:ext cx="4736592" cy="27432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700" b="1" dirty="0">
                <a:solidFill>
                  <a:srgbClr val="A50021"/>
                </a:solidFill>
                <a:latin typeface="Aptos" pitchFamily="34" charset="0"/>
                <a:ea typeface="Aptos" pitchFamily="34" charset="-122"/>
                <a:cs typeface="Aptos" pitchFamily="34" charset="-120"/>
              </a:rPr>
              <a:t>CVOT foundation</a:t>
            </a:r>
            <a:endParaRPr lang="en-US" sz="720" dirty="0"/>
          </a:p>
        </p:txBody>
      </p:sp>
      <p:sp>
        <p:nvSpPr>
          <p:cNvPr id="9" name="Text 6"/>
          <p:cNvSpPr/>
          <p:nvPr/>
        </p:nvSpPr>
        <p:spPr>
          <a:xfrm>
            <a:off x="6601968" y="1645920"/>
            <a:ext cx="4736592" cy="53035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70" dirty="0">
                <a:solidFill>
                  <a:srgbClr val="3A3335"/>
                </a:solidFill>
                <a:latin typeface="Aptos" pitchFamily="34" charset="0"/>
                <a:ea typeface="Aptos" pitchFamily="34" charset="-122"/>
                <a:cs typeface="Aptos" pitchFamily="34" charset="-120"/>
              </a:rPr>
              <a:t>LEADER, SUSTAIN-6, REWIND, and AMPLITUDE-O showed cardiovascular benefit in high-risk diabetes populations.</a:t>
            </a:r>
            <a:endParaRPr lang="en-US" sz="630" dirty="0"/>
          </a:p>
        </p:txBody>
      </p:sp>
      <p:sp>
        <p:nvSpPr>
          <p:cNvPr id="10" name="Shape 7"/>
          <p:cNvSpPr/>
          <p:nvPr/>
        </p:nvSpPr>
        <p:spPr>
          <a:xfrm>
            <a:off x="6236208" y="2304288"/>
            <a:ext cx="274320" cy="274320"/>
          </a:xfrm>
          <a:prstGeom prst="ellipse">
            <a:avLst/>
          </a:prstGeom>
          <a:solidFill>
            <a:srgbClr val="A50021"/>
          </a:solidFill>
          <a:ln w="12700">
            <a:solidFill>
              <a:srgbClr val="A50021">
                <a:alpha val="0"/>
              </a:srgbClr>
            </a:solidFill>
            <a:prstDash val="solid"/>
          </a:ln>
        </p:spPr>
      </p:sp>
      <p:sp>
        <p:nvSpPr>
          <p:cNvPr id="11" name="Text 8"/>
          <p:cNvSpPr/>
          <p:nvPr/>
        </p:nvSpPr>
        <p:spPr>
          <a:xfrm>
            <a:off x="6236208" y="2336292"/>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2</a:t>
            </a:r>
            <a:endParaRPr lang="en-US" sz="580" dirty="0"/>
          </a:p>
        </p:txBody>
      </p:sp>
      <p:sp>
        <p:nvSpPr>
          <p:cNvPr id="12" name="Text 9"/>
          <p:cNvSpPr/>
          <p:nvPr/>
        </p:nvSpPr>
        <p:spPr>
          <a:xfrm>
            <a:off x="6601968" y="2286000"/>
            <a:ext cx="4736592" cy="27432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700" b="1" dirty="0">
                <a:solidFill>
                  <a:srgbClr val="A50021"/>
                </a:solidFill>
                <a:latin typeface="Aptos" pitchFamily="34" charset="0"/>
                <a:ea typeface="Aptos" pitchFamily="34" charset="-122"/>
                <a:cs typeface="Aptos" pitchFamily="34" charset="-120"/>
              </a:rPr>
              <a:t>Obesity as a CV target</a:t>
            </a:r>
            <a:endParaRPr lang="en-US" sz="720" dirty="0"/>
          </a:p>
        </p:txBody>
      </p:sp>
      <p:sp>
        <p:nvSpPr>
          <p:cNvPr id="13" name="Text 10"/>
          <p:cNvSpPr/>
          <p:nvPr/>
        </p:nvSpPr>
        <p:spPr>
          <a:xfrm>
            <a:off x="6601968" y="2578608"/>
            <a:ext cx="4736592" cy="53035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70" dirty="0">
                <a:solidFill>
                  <a:srgbClr val="3A3335"/>
                </a:solidFill>
                <a:latin typeface="Aptos" pitchFamily="34" charset="0"/>
                <a:ea typeface="Aptos" pitchFamily="34" charset="-122"/>
                <a:cs typeface="Aptos" pitchFamily="34" charset="-120"/>
              </a:rPr>
              <a:t>SELECT reframed obesity treatment as cardiovascular risk reduction in people with established CVD without diabetes.</a:t>
            </a:r>
            <a:endParaRPr lang="en-US" sz="630" dirty="0"/>
          </a:p>
        </p:txBody>
      </p:sp>
      <p:sp>
        <p:nvSpPr>
          <p:cNvPr id="14" name="Shape 11"/>
          <p:cNvSpPr/>
          <p:nvPr/>
        </p:nvSpPr>
        <p:spPr>
          <a:xfrm>
            <a:off x="6236208" y="3236976"/>
            <a:ext cx="274320" cy="274320"/>
          </a:xfrm>
          <a:prstGeom prst="ellipse">
            <a:avLst/>
          </a:prstGeom>
          <a:solidFill>
            <a:srgbClr val="A50021"/>
          </a:solidFill>
          <a:ln w="12700">
            <a:solidFill>
              <a:srgbClr val="A50021">
                <a:alpha val="0"/>
              </a:srgbClr>
            </a:solidFill>
            <a:prstDash val="solid"/>
          </a:ln>
        </p:spPr>
      </p:sp>
      <p:sp>
        <p:nvSpPr>
          <p:cNvPr id="15" name="Text 12"/>
          <p:cNvSpPr/>
          <p:nvPr/>
        </p:nvSpPr>
        <p:spPr>
          <a:xfrm>
            <a:off x="6236208" y="3268980"/>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3</a:t>
            </a:r>
            <a:endParaRPr lang="en-US" sz="580" dirty="0"/>
          </a:p>
        </p:txBody>
      </p:sp>
      <p:sp>
        <p:nvSpPr>
          <p:cNvPr id="16" name="Text 13"/>
          <p:cNvSpPr/>
          <p:nvPr/>
        </p:nvSpPr>
        <p:spPr>
          <a:xfrm>
            <a:off x="6601968" y="3218688"/>
            <a:ext cx="4736592" cy="27432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700" b="1" dirty="0">
                <a:solidFill>
                  <a:srgbClr val="A50021"/>
                </a:solidFill>
                <a:latin typeface="Aptos" pitchFamily="34" charset="0"/>
                <a:ea typeface="Aptos" pitchFamily="34" charset="-122"/>
                <a:cs typeface="Aptos" pitchFamily="34" charset="-120"/>
              </a:rPr>
              <a:t>HFpEF and function</a:t>
            </a:r>
            <a:endParaRPr lang="en-US" sz="720" dirty="0"/>
          </a:p>
        </p:txBody>
      </p:sp>
      <p:sp>
        <p:nvSpPr>
          <p:cNvPr id="17" name="Text 14"/>
          <p:cNvSpPr/>
          <p:nvPr/>
        </p:nvSpPr>
        <p:spPr>
          <a:xfrm>
            <a:off x="6601968" y="3511296"/>
            <a:ext cx="4736592" cy="53035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70" dirty="0">
                <a:solidFill>
                  <a:srgbClr val="3A3335"/>
                </a:solidFill>
                <a:latin typeface="Aptos" pitchFamily="34" charset="0"/>
                <a:ea typeface="Aptos" pitchFamily="34" charset="-122"/>
                <a:cs typeface="Aptos" pitchFamily="34" charset="-120"/>
              </a:rPr>
              <a:t>STEP-HFpEF and SUMMIT connect incretin therapy with symptoms, function, and clinical outcomes in obesity-related HFpEF.</a:t>
            </a:r>
            <a:endParaRPr lang="en-US" sz="630" dirty="0"/>
          </a:p>
        </p:txBody>
      </p:sp>
      <p:sp>
        <p:nvSpPr>
          <p:cNvPr id="18" name="Shape 15"/>
          <p:cNvSpPr/>
          <p:nvPr/>
        </p:nvSpPr>
        <p:spPr>
          <a:xfrm>
            <a:off x="6236208" y="4169663"/>
            <a:ext cx="274320" cy="274320"/>
          </a:xfrm>
          <a:prstGeom prst="ellipse">
            <a:avLst/>
          </a:prstGeom>
          <a:solidFill>
            <a:srgbClr val="A50021"/>
          </a:solidFill>
          <a:ln w="12700">
            <a:solidFill>
              <a:srgbClr val="A50021">
                <a:alpha val="0"/>
              </a:srgbClr>
            </a:solidFill>
            <a:prstDash val="solid"/>
          </a:ln>
        </p:spPr>
      </p:sp>
      <p:sp>
        <p:nvSpPr>
          <p:cNvPr id="19" name="Text 16"/>
          <p:cNvSpPr/>
          <p:nvPr/>
        </p:nvSpPr>
        <p:spPr>
          <a:xfrm>
            <a:off x="6236208" y="4201668"/>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4</a:t>
            </a:r>
            <a:endParaRPr lang="en-US" sz="580" dirty="0"/>
          </a:p>
        </p:txBody>
      </p:sp>
      <p:sp>
        <p:nvSpPr>
          <p:cNvPr id="20" name="Text 17"/>
          <p:cNvSpPr/>
          <p:nvPr/>
        </p:nvSpPr>
        <p:spPr>
          <a:xfrm>
            <a:off x="6601968" y="4151376"/>
            <a:ext cx="4736592" cy="27432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700" b="1" dirty="0">
                <a:solidFill>
                  <a:srgbClr val="A50021"/>
                </a:solidFill>
                <a:latin typeface="Aptos" pitchFamily="34" charset="0"/>
                <a:ea typeface="Aptos" pitchFamily="34" charset="-122"/>
                <a:cs typeface="Aptos" pitchFamily="34" charset="-120"/>
              </a:rPr>
              <a:t>Kidney protection</a:t>
            </a:r>
            <a:endParaRPr lang="en-US" sz="720" dirty="0"/>
          </a:p>
        </p:txBody>
      </p:sp>
      <p:sp>
        <p:nvSpPr>
          <p:cNvPr id="21" name="Text 18"/>
          <p:cNvSpPr/>
          <p:nvPr/>
        </p:nvSpPr>
        <p:spPr>
          <a:xfrm>
            <a:off x="6601968" y="4443983"/>
            <a:ext cx="4736592" cy="53035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70" dirty="0">
                <a:solidFill>
                  <a:srgbClr val="3A3335"/>
                </a:solidFill>
                <a:latin typeface="Aptos" pitchFamily="34" charset="0"/>
                <a:ea typeface="Aptos" pitchFamily="34" charset="-122"/>
                <a:cs typeface="Aptos" pitchFamily="34" charset="-120"/>
              </a:rPr>
              <a:t>FLOW supports kidney and cardiovascular outcome benefit in type 2 diabetes with chronic kidney disease.</a:t>
            </a:r>
            <a:endParaRPr lang="en-US" sz="630" dirty="0"/>
          </a:p>
        </p:txBody>
      </p:sp>
      <p:sp>
        <p:nvSpPr>
          <p:cNvPr id="22" name="Shape 19"/>
          <p:cNvSpPr/>
          <p:nvPr/>
        </p:nvSpPr>
        <p:spPr>
          <a:xfrm>
            <a:off x="585216" y="5321808"/>
            <a:ext cx="5257800" cy="457200"/>
          </a:xfrm>
          <a:prstGeom prst="rect">
            <a:avLst/>
          </a:prstGeom>
          <a:solidFill>
            <a:srgbClr val="FDF0F3"/>
          </a:solidFill>
          <a:ln w="12700">
            <a:solidFill>
              <a:srgbClr val="FDF0F3">
                <a:alpha val="0"/>
              </a:srgbClr>
            </a:solidFill>
            <a:prstDash val="solid"/>
          </a:ln>
        </p:spPr>
      </p:sp>
      <p:sp>
        <p:nvSpPr>
          <p:cNvPr id="23" name="Text 20"/>
          <p:cNvSpPr/>
          <p:nvPr/>
        </p:nvSpPr>
        <p:spPr>
          <a:xfrm>
            <a:off x="713232" y="5394960"/>
            <a:ext cx="4983480"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20" b="1" i="1" dirty="0">
                <a:solidFill>
                  <a:srgbClr val="A50021"/>
                </a:solidFill>
                <a:latin typeface="Aptos" pitchFamily="34" charset="0"/>
                <a:ea typeface="Aptos" pitchFamily="34" charset="-122"/>
                <a:cs typeface="Aptos" pitchFamily="34" charset="-120"/>
              </a:rPr>
              <a:t>The story moved from glucose control to cardiometabolic protection.</a:t>
            </a:r>
            <a:endParaRPr lang="en-US" sz="720" dirty="0"/>
          </a:p>
        </p:txBody>
      </p:sp>
      <p:sp>
        <p:nvSpPr>
          <p:cNvPr id="24" name="Text 21"/>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Sources: LEADER; SUSTAIN-6; REWIND; SELECT; STEP-HFpEF; SUMMIT; FLOW.</a:t>
            </a:r>
            <a:endParaRPr lang="en-US" sz="480" dirty="0"/>
          </a:p>
        </p:txBody>
      </p:sp>
      <p:sp>
        <p:nvSpPr>
          <p:cNvPr id="26" name="Shape 22"/>
          <p:cNvSpPr/>
          <p:nvPr/>
        </p:nvSpPr>
        <p:spPr>
          <a:xfrm>
            <a:off x="594360" y="6409944"/>
            <a:ext cx="11018520" cy="9144"/>
          </a:xfrm>
          <a:prstGeom prst="line">
            <a:avLst/>
          </a:prstGeom>
          <a:noFill/>
          <a:ln w="10160">
            <a:solidFill>
              <a:srgbClr val="EEE7E9"/>
            </a:solidFill>
            <a:prstDash val="solid"/>
          </a:ln>
        </p:spPr>
      </p:sp>
      <p:sp>
        <p:nvSpPr>
          <p:cNvPr id="27" name="Text 23"/>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8" name="Text 24"/>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5</a:t>
            </a:r>
            <a:endParaRPr lang="en-US" sz="57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CARDIO-ONCOLOGY</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Where I would start</a:t>
            </a:r>
            <a:endParaRPr lang="en-US" sz="2150" dirty="0"/>
          </a:p>
        </p:txBody>
      </p:sp>
      <p:sp>
        <p:nvSpPr>
          <p:cNvPr id="5" name="Text 3"/>
          <p:cNvSpPr/>
          <p:nvPr/>
        </p:nvSpPr>
        <p:spPr>
          <a:xfrm>
            <a:off x="658368" y="1225296"/>
            <a:ext cx="5440680" cy="676656"/>
          </a:xfrm>
          <a:prstGeom prst="rect">
            <a:avLst/>
          </a:prstGeom>
          <a:noFill/>
          <a:ln/>
        </p:spPr>
        <p:txBody>
          <a:bodyPr wrap="square" lIns="0" tIns="0" rIns="0" bIns="0" rtlCol="0" anchor="t">
            <a:normAutofit/>
          </a:bodyPr>
          <a:lstStyle/>
          <a:p>
            <a:pPr indent="0" marL="0">
              <a:lnSpc>
                <a:spcPct val="100000"/>
              </a:lnSpc>
              <a:spcBef>
                <a:spcPts val="0"/>
              </a:spcBef>
              <a:spcAft>
                <a:spcPts val="0"/>
              </a:spcAft>
              <a:buNone/>
            </a:pPr>
            <a:r>
              <a:rPr lang="en-US" sz="1900" b="1" dirty="0">
                <a:solidFill>
                  <a:srgbClr val="A50021"/>
                </a:solidFill>
                <a:latin typeface="Aptos Display" pitchFamily="34" charset="0"/>
                <a:ea typeface="Aptos" pitchFamily="34" charset="-122"/>
                <a:cs typeface="Aptos" pitchFamily="34" charset="-120"/>
              </a:rPr>
              <a:t>The first clinical homes should be survivor populations where metabolic risk is visible, durable, and modifiable.</a:t>
            </a:r>
            <a:endParaRPr lang="en-US" sz="880" dirty="0"/>
          </a:p>
        </p:txBody>
      </p:sp>
      <p:sp>
        <p:nvSpPr>
          <p:cNvPr id="6" name="Shape 4"/>
          <p:cNvSpPr/>
          <p:nvPr/>
        </p:nvSpPr>
        <p:spPr>
          <a:xfrm>
            <a:off x="658368" y="2011680"/>
            <a:ext cx="274320" cy="274320"/>
          </a:xfrm>
          <a:prstGeom prst="ellipse">
            <a:avLst/>
          </a:prstGeom>
          <a:solidFill>
            <a:srgbClr val="A50021"/>
          </a:solidFill>
          <a:ln w="12700">
            <a:solidFill>
              <a:srgbClr val="A50021">
                <a:alpha val="0"/>
              </a:srgbClr>
            </a:solidFill>
            <a:prstDash val="solid"/>
          </a:ln>
        </p:spPr>
      </p:sp>
      <p:sp>
        <p:nvSpPr>
          <p:cNvPr id="7" name="Text 5"/>
          <p:cNvSpPr/>
          <p:nvPr/>
        </p:nvSpPr>
        <p:spPr>
          <a:xfrm>
            <a:off x="658368" y="2043684"/>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1</a:t>
            </a:r>
            <a:endParaRPr lang="en-US" sz="580" dirty="0"/>
          </a:p>
        </p:txBody>
      </p:sp>
      <p:sp>
        <p:nvSpPr>
          <p:cNvPr id="8" name="Text 6"/>
          <p:cNvSpPr/>
          <p:nvPr/>
        </p:nvSpPr>
        <p:spPr>
          <a:xfrm>
            <a:off x="1024128" y="1993392"/>
            <a:ext cx="4983480" cy="256032"/>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650" b="1" dirty="0">
                <a:solidFill>
                  <a:srgbClr val="A50021"/>
                </a:solidFill>
                <a:latin typeface="Aptos" pitchFamily="34" charset="0"/>
                <a:ea typeface="Aptos" pitchFamily="34" charset="-122"/>
                <a:cs typeface="Aptos" pitchFamily="34" charset="-120"/>
              </a:rPr>
              <a:t>Breast cancer survivorship</a:t>
            </a:r>
            <a:endParaRPr lang="en-US" sz="720" dirty="0"/>
          </a:p>
        </p:txBody>
      </p:sp>
      <p:sp>
        <p:nvSpPr>
          <p:cNvPr id="9" name="Text 7"/>
          <p:cNvSpPr/>
          <p:nvPr/>
        </p:nvSpPr>
        <p:spPr>
          <a:xfrm>
            <a:off x="1024128" y="2276856"/>
            <a:ext cx="4983480" cy="43891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50" dirty="0">
                <a:solidFill>
                  <a:srgbClr val="3A3335"/>
                </a:solidFill>
                <a:latin typeface="Aptos" pitchFamily="34" charset="0"/>
                <a:ea typeface="Aptos" pitchFamily="34" charset="-122"/>
                <a:cs typeface="Aptos" pitchFamily="34" charset="-120"/>
              </a:rPr>
              <a:t>endocrine-therapy metabolic drift, hypertension, diabetes risk, and HFpEF phenotype.</a:t>
            </a:r>
            <a:endParaRPr lang="en-US" sz="630" dirty="0"/>
          </a:p>
        </p:txBody>
      </p:sp>
      <p:sp>
        <p:nvSpPr>
          <p:cNvPr id="10" name="Shape 8"/>
          <p:cNvSpPr/>
          <p:nvPr/>
        </p:nvSpPr>
        <p:spPr>
          <a:xfrm>
            <a:off x="658368" y="2779776"/>
            <a:ext cx="274320" cy="274320"/>
          </a:xfrm>
          <a:prstGeom prst="ellipse">
            <a:avLst/>
          </a:prstGeom>
          <a:solidFill>
            <a:srgbClr val="A50021"/>
          </a:solidFill>
          <a:ln w="12700">
            <a:solidFill>
              <a:srgbClr val="A50021">
                <a:alpha val="0"/>
              </a:srgbClr>
            </a:solidFill>
            <a:prstDash val="solid"/>
          </a:ln>
        </p:spPr>
      </p:sp>
      <p:sp>
        <p:nvSpPr>
          <p:cNvPr id="11" name="Text 9"/>
          <p:cNvSpPr/>
          <p:nvPr/>
        </p:nvSpPr>
        <p:spPr>
          <a:xfrm>
            <a:off x="658368" y="2811780"/>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2</a:t>
            </a:r>
            <a:endParaRPr lang="en-US" sz="580" dirty="0"/>
          </a:p>
        </p:txBody>
      </p:sp>
      <p:sp>
        <p:nvSpPr>
          <p:cNvPr id="12" name="Text 10"/>
          <p:cNvSpPr/>
          <p:nvPr/>
        </p:nvSpPr>
        <p:spPr>
          <a:xfrm>
            <a:off x="1024128" y="2761488"/>
            <a:ext cx="4983480" cy="256032"/>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650" b="1" dirty="0">
                <a:solidFill>
                  <a:srgbClr val="A50021"/>
                </a:solidFill>
                <a:latin typeface="Aptos" pitchFamily="34" charset="0"/>
                <a:ea typeface="Aptos" pitchFamily="34" charset="-122"/>
                <a:cs typeface="Aptos" pitchFamily="34" charset="-120"/>
              </a:rPr>
              <a:t>Prostate cancer on ADT</a:t>
            </a:r>
            <a:endParaRPr lang="en-US" sz="720" dirty="0"/>
          </a:p>
        </p:txBody>
      </p:sp>
      <p:sp>
        <p:nvSpPr>
          <p:cNvPr id="13" name="Text 11"/>
          <p:cNvSpPr/>
          <p:nvPr/>
        </p:nvSpPr>
        <p:spPr>
          <a:xfrm>
            <a:off x="1024128" y="3044952"/>
            <a:ext cx="4983480" cy="43891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50" dirty="0">
                <a:solidFill>
                  <a:srgbClr val="3A3335"/>
                </a:solidFill>
                <a:latin typeface="Aptos" pitchFamily="34" charset="0"/>
                <a:ea typeface="Aptos" pitchFamily="34" charset="-122"/>
                <a:cs typeface="Aptos" pitchFamily="34" charset="-120"/>
              </a:rPr>
              <a:t>adiposity, insulin resistance, dyslipidemia, and muscle preservation needs.</a:t>
            </a:r>
            <a:endParaRPr lang="en-US" sz="630" dirty="0"/>
          </a:p>
        </p:txBody>
      </p:sp>
      <p:sp>
        <p:nvSpPr>
          <p:cNvPr id="14" name="Shape 12"/>
          <p:cNvSpPr/>
          <p:nvPr/>
        </p:nvSpPr>
        <p:spPr>
          <a:xfrm>
            <a:off x="658368" y="3547872"/>
            <a:ext cx="274320" cy="274320"/>
          </a:xfrm>
          <a:prstGeom prst="ellipse">
            <a:avLst/>
          </a:prstGeom>
          <a:solidFill>
            <a:srgbClr val="A50021"/>
          </a:solidFill>
          <a:ln w="12700">
            <a:solidFill>
              <a:srgbClr val="A50021">
                <a:alpha val="0"/>
              </a:srgbClr>
            </a:solidFill>
            <a:prstDash val="solid"/>
          </a:ln>
        </p:spPr>
      </p:sp>
      <p:sp>
        <p:nvSpPr>
          <p:cNvPr id="15" name="Text 13"/>
          <p:cNvSpPr/>
          <p:nvPr/>
        </p:nvSpPr>
        <p:spPr>
          <a:xfrm>
            <a:off x="658368" y="3579876"/>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3</a:t>
            </a:r>
            <a:endParaRPr lang="en-US" sz="580" dirty="0"/>
          </a:p>
        </p:txBody>
      </p:sp>
      <p:sp>
        <p:nvSpPr>
          <p:cNvPr id="16" name="Text 14"/>
          <p:cNvSpPr/>
          <p:nvPr/>
        </p:nvSpPr>
        <p:spPr>
          <a:xfrm>
            <a:off x="1024128" y="3529584"/>
            <a:ext cx="4983480" cy="256032"/>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650" b="1" dirty="0">
                <a:solidFill>
                  <a:srgbClr val="A50021"/>
                </a:solidFill>
                <a:latin typeface="Aptos" pitchFamily="34" charset="0"/>
                <a:ea typeface="Aptos" pitchFamily="34" charset="-122"/>
                <a:cs typeface="Aptos" pitchFamily="34" charset="-120"/>
              </a:rPr>
              <a:t>HFpEF after cancer therapy</a:t>
            </a:r>
            <a:endParaRPr lang="en-US" sz="720" dirty="0"/>
          </a:p>
        </p:txBody>
      </p:sp>
      <p:sp>
        <p:nvSpPr>
          <p:cNvPr id="17" name="Text 15"/>
          <p:cNvSpPr/>
          <p:nvPr/>
        </p:nvSpPr>
        <p:spPr>
          <a:xfrm>
            <a:off x="1024128" y="3813048"/>
            <a:ext cx="4983480" cy="43891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50" dirty="0">
                <a:solidFill>
                  <a:srgbClr val="3A3335"/>
                </a:solidFill>
                <a:latin typeface="Aptos" pitchFamily="34" charset="0"/>
                <a:ea typeface="Aptos" pitchFamily="34" charset="-122"/>
                <a:cs typeface="Aptos" pitchFamily="34" charset="-120"/>
              </a:rPr>
              <a:t>obesity-related symptoms, functional limitation, and long-term cardiovascular reserve.</a:t>
            </a:r>
            <a:endParaRPr lang="en-US" sz="630" dirty="0"/>
          </a:p>
        </p:txBody>
      </p:sp>
      <p:sp>
        <p:nvSpPr>
          <p:cNvPr id="18" name="Shape 16"/>
          <p:cNvSpPr/>
          <p:nvPr/>
        </p:nvSpPr>
        <p:spPr>
          <a:xfrm>
            <a:off x="658368" y="4315968"/>
            <a:ext cx="274320" cy="274320"/>
          </a:xfrm>
          <a:prstGeom prst="ellipse">
            <a:avLst/>
          </a:prstGeom>
          <a:solidFill>
            <a:srgbClr val="A50021"/>
          </a:solidFill>
          <a:ln w="12700">
            <a:solidFill>
              <a:srgbClr val="A50021">
                <a:alpha val="0"/>
              </a:srgbClr>
            </a:solidFill>
            <a:prstDash val="solid"/>
          </a:ln>
        </p:spPr>
      </p:sp>
      <p:sp>
        <p:nvSpPr>
          <p:cNvPr id="19" name="Text 17"/>
          <p:cNvSpPr/>
          <p:nvPr/>
        </p:nvSpPr>
        <p:spPr>
          <a:xfrm>
            <a:off x="658368" y="4347972"/>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4</a:t>
            </a:r>
            <a:endParaRPr lang="en-US" sz="580" dirty="0"/>
          </a:p>
        </p:txBody>
      </p:sp>
      <p:sp>
        <p:nvSpPr>
          <p:cNvPr id="20" name="Text 18"/>
          <p:cNvSpPr/>
          <p:nvPr/>
        </p:nvSpPr>
        <p:spPr>
          <a:xfrm>
            <a:off x="1024128" y="4297680"/>
            <a:ext cx="4983480" cy="256032"/>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650" b="1" dirty="0">
                <a:solidFill>
                  <a:srgbClr val="A50021"/>
                </a:solidFill>
                <a:latin typeface="Aptos" pitchFamily="34" charset="0"/>
                <a:ea typeface="Aptos" pitchFamily="34" charset="-122"/>
                <a:cs typeface="Aptos" pitchFamily="34" charset="-120"/>
              </a:rPr>
              <a:t>Diabetes, CKD, and ASCVD risk</a:t>
            </a:r>
            <a:endParaRPr lang="en-US" sz="720" dirty="0"/>
          </a:p>
        </p:txBody>
      </p:sp>
      <p:sp>
        <p:nvSpPr>
          <p:cNvPr id="21" name="Text 19"/>
          <p:cNvSpPr/>
          <p:nvPr/>
        </p:nvSpPr>
        <p:spPr>
          <a:xfrm>
            <a:off x="1024128" y="4581144"/>
            <a:ext cx="4983480" cy="43891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350" dirty="0">
                <a:solidFill>
                  <a:srgbClr val="3A3335"/>
                </a:solidFill>
                <a:latin typeface="Aptos" pitchFamily="34" charset="0"/>
                <a:ea typeface="Aptos" pitchFamily="34" charset="-122"/>
                <a:cs typeface="Aptos" pitchFamily="34" charset="-120"/>
              </a:rPr>
              <a:t>when a clear cardiometabolic indication exists and nutrition is stable.</a:t>
            </a:r>
            <a:endParaRPr lang="en-US" sz="630" dirty="0"/>
          </a:p>
        </p:txBody>
      </p:sp>
      <p:pic>
        <p:nvPicPr>
          <p:cNvPr id="22" name="Image 0" descr="/mnt/data/a_detailed_medical_health_themed_illustration_in_a_batch_6.png">    </p:cNvPr>
          <p:cNvPicPr>
            <a:picLocks noChangeAspect="1"/>
          </p:cNvPicPr>
          <p:nvPr/>
        </p:nvPicPr>
        <p:blipFill>
          <a:blip r:embed="rId1"/>
          <a:srcRect l="9691" r="9691" t="0" b="0"/>
          <a:stretch/>
        </p:blipFill>
        <p:spPr>
          <a:xfrm>
            <a:off x="6565392" y="1389888"/>
            <a:ext cx="4919472" cy="3456432"/>
          </a:xfrm>
          <a:prstGeom prst="rect">
            <a:avLst/>
          </a:prstGeom>
        </p:spPr>
      </p:pic>
      <p:sp>
        <p:nvSpPr>
          <p:cNvPr id="23" name="Shape 20"/>
          <p:cNvSpPr/>
          <p:nvPr/>
        </p:nvSpPr>
        <p:spPr>
          <a:xfrm>
            <a:off x="585216" y="5321808"/>
            <a:ext cx="5577840" cy="457200"/>
          </a:xfrm>
          <a:prstGeom prst="rect">
            <a:avLst/>
          </a:prstGeom>
          <a:solidFill>
            <a:srgbClr val="FDF0F3"/>
          </a:solidFill>
          <a:ln w="12700">
            <a:solidFill>
              <a:srgbClr val="FDF0F3">
                <a:alpha val="0"/>
              </a:srgbClr>
            </a:solidFill>
            <a:prstDash val="solid"/>
          </a:ln>
        </p:spPr>
      </p:sp>
      <p:sp>
        <p:nvSpPr>
          <p:cNvPr id="24" name="Text 21"/>
          <p:cNvSpPr/>
          <p:nvPr/>
        </p:nvSpPr>
        <p:spPr>
          <a:xfrm>
            <a:off x="713232" y="5394960"/>
            <a:ext cx="5321808"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20" b="1" i="1" dirty="0">
                <a:solidFill>
                  <a:srgbClr val="A50021"/>
                </a:solidFill>
                <a:latin typeface="Aptos" pitchFamily="34" charset="0"/>
                <a:ea typeface="Aptos" pitchFamily="34" charset="-122"/>
                <a:cs typeface="Aptos" pitchFamily="34" charset="-120"/>
              </a:rPr>
              <a:t>Prescriber enthusiasm must move at the pace of the patient's physiology.</a:t>
            </a:r>
            <a:endParaRPr lang="en-US" sz="710" dirty="0"/>
          </a:p>
        </p:txBody>
      </p:sp>
      <p:sp>
        <p:nvSpPr>
          <p:cNvPr id="25" name="Text 22"/>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Sources: ESC 2022 Cardio-Oncology Guidelines; ASCO obesity and cancer survivorship resources; GLP-1 cardiovascular outcome trials.</a:t>
            </a:r>
            <a:endParaRPr lang="en-US" sz="480" dirty="0"/>
          </a:p>
        </p:txBody>
      </p:sp>
      <p:sp>
        <p:nvSpPr>
          <p:cNvPr id="27" name="Shape 23"/>
          <p:cNvSpPr/>
          <p:nvPr/>
        </p:nvSpPr>
        <p:spPr>
          <a:xfrm>
            <a:off x="594360" y="6409944"/>
            <a:ext cx="11018520" cy="9144"/>
          </a:xfrm>
          <a:prstGeom prst="line">
            <a:avLst/>
          </a:prstGeom>
          <a:noFill/>
          <a:ln w="10160">
            <a:solidFill>
              <a:srgbClr val="EEE7E9"/>
            </a:solidFill>
            <a:prstDash val="solid"/>
          </a:ln>
        </p:spPr>
      </p:sp>
      <p:sp>
        <p:nvSpPr>
          <p:cNvPr id="28" name="Text 24"/>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9" name="Text 25"/>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6</a:t>
            </a:r>
            <a:endParaRPr lang="en-US" sz="57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SAFETY</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The guardrail is muscle</a:t>
            </a:r>
            <a:endParaRPr lang="en-US" sz="2150" dirty="0"/>
          </a:p>
        </p:txBody>
      </p:sp>
      <p:pic>
        <p:nvPicPr>
          <p:cNvPr id="5" name="Image 0" descr="/mnt/data/a_detailed_medical_scientific_conceptual_illustrat_batch_7.png">    </p:cNvPr>
          <p:cNvPicPr>
            <a:picLocks noChangeAspect="1"/>
          </p:cNvPicPr>
          <p:nvPr/>
        </p:nvPicPr>
        <p:blipFill>
          <a:blip r:embed="rId1"/>
          <a:srcRect l="6906" r="6906" t="0" b="0"/>
          <a:stretch/>
        </p:blipFill>
        <p:spPr>
          <a:xfrm>
            <a:off x="493776" y="1389888"/>
            <a:ext cx="5349240" cy="3493008"/>
          </a:xfrm>
          <a:prstGeom prst="rect">
            <a:avLst/>
          </a:prstGeom>
        </p:spPr>
      </p:pic>
      <p:sp>
        <p:nvSpPr>
          <p:cNvPr id="6" name="Text 3"/>
          <p:cNvSpPr/>
          <p:nvPr/>
        </p:nvSpPr>
        <p:spPr>
          <a:xfrm>
            <a:off x="6291072" y="1298448"/>
            <a:ext cx="4983480" cy="530352"/>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850" b="1" dirty="0">
                <a:solidFill>
                  <a:srgbClr val="A50021"/>
                </a:solidFill>
                <a:latin typeface="Aptos Display" pitchFamily="34" charset="0"/>
                <a:ea typeface="Aptos" pitchFamily="34" charset="-122"/>
                <a:cs typeface="Aptos" pitchFamily="34" charset="-120"/>
              </a:rPr>
              <a:t>Delay initiation or escalation when the clinical signal is:</a:t>
            </a:r>
            <a:endParaRPr lang="en-US" sz="850" dirty="0"/>
          </a:p>
        </p:txBody>
      </p:sp>
      <p:sp>
        <p:nvSpPr>
          <p:cNvPr id="7" name="Shape 4"/>
          <p:cNvSpPr/>
          <p:nvPr/>
        </p:nvSpPr>
        <p:spPr>
          <a:xfrm>
            <a:off x="6309360" y="2002536"/>
            <a:ext cx="201168" cy="201168"/>
          </a:xfrm>
          <a:prstGeom prst="ellipse">
            <a:avLst/>
          </a:prstGeom>
          <a:solidFill>
            <a:srgbClr val="A50021"/>
          </a:solidFill>
          <a:ln w="12700">
            <a:solidFill>
              <a:srgbClr val="A50021">
                <a:alpha val="0"/>
              </a:srgbClr>
            </a:solidFill>
            <a:prstDash val="solid"/>
          </a:ln>
        </p:spPr>
      </p:sp>
      <p:sp>
        <p:nvSpPr>
          <p:cNvPr id="8" name="Text 5"/>
          <p:cNvSpPr/>
          <p:nvPr/>
        </p:nvSpPr>
        <p:spPr>
          <a:xfrm>
            <a:off x="6656832" y="1956816"/>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b="1" dirty="0">
                <a:solidFill>
                  <a:srgbClr val="3A3335"/>
                </a:solidFill>
                <a:latin typeface="Aptos" pitchFamily="34" charset="0"/>
                <a:ea typeface="Aptos" pitchFamily="34" charset="-122"/>
                <a:cs typeface="Aptos" pitchFamily="34" charset="-120"/>
              </a:rPr>
              <a:t>poor oral intake</a:t>
            </a:r>
            <a:endParaRPr lang="en-US" sz="840" dirty="0"/>
          </a:p>
        </p:txBody>
      </p:sp>
      <p:sp>
        <p:nvSpPr>
          <p:cNvPr id="9" name="Shape 6"/>
          <p:cNvSpPr/>
          <p:nvPr/>
        </p:nvSpPr>
        <p:spPr>
          <a:xfrm>
            <a:off x="6309360" y="2532888"/>
            <a:ext cx="201168" cy="201168"/>
          </a:xfrm>
          <a:prstGeom prst="ellipse">
            <a:avLst/>
          </a:prstGeom>
          <a:solidFill>
            <a:srgbClr val="A50021"/>
          </a:solidFill>
          <a:ln w="12700">
            <a:solidFill>
              <a:srgbClr val="A50021">
                <a:alpha val="0"/>
              </a:srgbClr>
            </a:solidFill>
            <a:prstDash val="solid"/>
          </a:ln>
        </p:spPr>
      </p:sp>
      <p:sp>
        <p:nvSpPr>
          <p:cNvPr id="10" name="Text 7"/>
          <p:cNvSpPr/>
          <p:nvPr/>
        </p:nvSpPr>
        <p:spPr>
          <a:xfrm>
            <a:off x="6656832" y="2487168"/>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b="1" dirty="0">
                <a:solidFill>
                  <a:srgbClr val="3A3335"/>
                </a:solidFill>
                <a:latin typeface="Aptos" pitchFamily="34" charset="0"/>
                <a:ea typeface="Aptos" pitchFamily="34" charset="-122"/>
                <a:cs typeface="Aptos" pitchFamily="34" charset="-120"/>
              </a:rPr>
              <a:t>unintentional weight loss</a:t>
            </a:r>
            <a:endParaRPr lang="en-US" sz="840" dirty="0"/>
          </a:p>
        </p:txBody>
      </p:sp>
      <p:sp>
        <p:nvSpPr>
          <p:cNvPr id="11" name="Shape 8"/>
          <p:cNvSpPr/>
          <p:nvPr/>
        </p:nvSpPr>
        <p:spPr>
          <a:xfrm>
            <a:off x="6309360" y="3063239"/>
            <a:ext cx="201168" cy="201168"/>
          </a:xfrm>
          <a:prstGeom prst="ellipse">
            <a:avLst/>
          </a:prstGeom>
          <a:solidFill>
            <a:srgbClr val="A50021"/>
          </a:solidFill>
          <a:ln w="12700">
            <a:solidFill>
              <a:srgbClr val="A50021">
                <a:alpha val="0"/>
              </a:srgbClr>
            </a:solidFill>
            <a:prstDash val="solid"/>
          </a:ln>
        </p:spPr>
      </p:sp>
      <p:sp>
        <p:nvSpPr>
          <p:cNvPr id="12" name="Text 9"/>
          <p:cNvSpPr/>
          <p:nvPr/>
        </p:nvSpPr>
        <p:spPr>
          <a:xfrm>
            <a:off x="6656832" y="3017520"/>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b="1" dirty="0">
                <a:solidFill>
                  <a:srgbClr val="3A3335"/>
                </a:solidFill>
                <a:latin typeface="Aptos" pitchFamily="34" charset="0"/>
                <a:ea typeface="Aptos" pitchFamily="34" charset="-122"/>
                <a:cs typeface="Aptos" pitchFamily="34" charset="-120"/>
              </a:rPr>
              <a:t>cachexia</a:t>
            </a:r>
            <a:endParaRPr lang="en-US" sz="840" dirty="0"/>
          </a:p>
        </p:txBody>
      </p:sp>
      <p:sp>
        <p:nvSpPr>
          <p:cNvPr id="13" name="Shape 10"/>
          <p:cNvSpPr/>
          <p:nvPr/>
        </p:nvSpPr>
        <p:spPr>
          <a:xfrm>
            <a:off x="6309360" y="3593591"/>
            <a:ext cx="201168" cy="201168"/>
          </a:xfrm>
          <a:prstGeom prst="ellipse">
            <a:avLst/>
          </a:prstGeom>
          <a:solidFill>
            <a:srgbClr val="A50021"/>
          </a:solidFill>
          <a:ln w="12700">
            <a:solidFill>
              <a:srgbClr val="A50021">
                <a:alpha val="0"/>
              </a:srgbClr>
            </a:solidFill>
            <a:prstDash val="solid"/>
          </a:ln>
        </p:spPr>
      </p:sp>
      <p:sp>
        <p:nvSpPr>
          <p:cNvPr id="14" name="Text 11"/>
          <p:cNvSpPr/>
          <p:nvPr/>
        </p:nvSpPr>
        <p:spPr>
          <a:xfrm>
            <a:off x="6656832" y="3547872"/>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dirty="0" b="1">
                <a:solidFill>
                  <a:srgbClr val="3A3335"/>
                </a:solidFill>
                <a:latin typeface="Aptos" pitchFamily="34" charset="0"/>
                <a:ea typeface="Aptos" pitchFamily="34" charset="-122"/>
                <a:cs typeface="Aptos" pitchFamily="34" charset="-120"/>
              </a:rPr>
              <a:t>sarcopenia or frailty</a:t>
            </a:r>
            <a:endParaRPr lang="en-US" sz="840" dirty="0"/>
          </a:p>
        </p:txBody>
      </p:sp>
      <p:sp>
        <p:nvSpPr>
          <p:cNvPr id="15" name="Shape 12"/>
          <p:cNvSpPr/>
          <p:nvPr/>
        </p:nvSpPr>
        <p:spPr>
          <a:xfrm>
            <a:off x="6309360" y="4123944"/>
            <a:ext cx="201168" cy="201168"/>
          </a:xfrm>
          <a:prstGeom prst="ellipse">
            <a:avLst/>
          </a:prstGeom>
          <a:solidFill>
            <a:srgbClr val="A50021"/>
          </a:solidFill>
          <a:ln w="12700">
            <a:solidFill>
              <a:srgbClr val="A50021">
                <a:alpha val="0"/>
              </a:srgbClr>
            </a:solidFill>
            <a:prstDash val="solid"/>
          </a:ln>
        </p:spPr>
      </p:sp>
      <p:sp>
        <p:nvSpPr>
          <p:cNvPr id="16" name="Text 13"/>
          <p:cNvSpPr/>
          <p:nvPr/>
        </p:nvSpPr>
        <p:spPr>
          <a:xfrm>
            <a:off x="6656832" y="4078224"/>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dirty="0" b="0">
                <a:solidFill>
                  <a:srgbClr val="3A3335"/>
                </a:solidFill>
                <a:latin typeface="Aptos" pitchFamily="34" charset="0"/>
                <a:ea typeface="Aptos" pitchFamily="34" charset="-122"/>
                <a:cs typeface="Aptos" pitchFamily="34" charset="-120"/>
              </a:rPr>
              <a:t>persistent nausea or vomiting</a:t>
            </a:r>
            <a:endParaRPr lang="en-US" sz="840" dirty="0"/>
          </a:p>
        </p:txBody>
      </p:sp>
      <p:sp>
        <p:nvSpPr>
          <p:cNvPr id="17" name="Shape 14"/>
          <p:cNvSpPr/>
          <p:nvPr/>
        </p:nvSpPr>
        <p:spPr>
          <a:xfrm>
            <a:off x="6309360" y="4654296"/>
            <a:ext cx="201168" cy="201168"/>
          </a:xfrm>
          <a:prstGeom prst="ellipse">
            <a:avLst/>
          </a:prstGeom>
          <a:solidFill>
            <a:srgbClr val="A50021"/>
          </a:solidFill>
          <a:ln w="12700">
            <a:solidFill>
              <a:srgbClr val="A50021">
                <a:alpha val="0"/>
              </a:srgbClr>
            </a:solidFill>
            <a:prstDash val="solid"/>
          </a:ln>
        </p:spPr>
      </p:sp>
      <p:sp>
        <p:nvSpPr>
          <p:cNvPr id="18" name="Text 15"/>
          <p:cNvSpPr/>
          <p:nvPr/>
        </p:nvSpPr>
        <p:spPr>
          <a:xfrm>
            <a:off x="6656832" y="4608576"/>
            <a:ext cx="455371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530" dirty="0" b="0">
                <a:solidFill>
                  <a:srgbClr val="3A3335"/>
                </a:solidFill>
                <a:latin typeface="Aptos" pitchFamily="34" charset="0"/>
                <a:ea typeface="Aptos" pitchFamily="34" charset="-122"/>
                <a:cs typeface="Aptos" pitchFamily="34" charset="-120"/>
              </a:rPr>
              <a:t>dehydration or orthostasis</a:t>
            </a:r>
            <a:endParaRPr lang="en-US" sz="840" dirty="0"/>
          </a:p>
        </p:txBody>
      </p:sp>
      <p:sp>
        <p:nvSpPr>
          <p:cNvPr id="19" name="Shape 16"/>
          <p:cNvSpPr/>
          <p:nvPr/>
        </p:nvSpPr>
        <p:spPr>
          <a:xfrm>
            <a:off x="6263640" y="5230368"/>
            <a:ext cx="5120640" cy="512064"/>
          </a:xfrm>
          <a:prstGeom prst="rect">
            <a:avLst/>
          </a:prstGeom>
          <a:solidFill>
            <a:srgbClr val="FDF0F3"/>
          </a:solidFill>
          <a:ln w="12700">
            <a:solidFill>
              <a:srgbClr val="FDF0F3">
                <a:alpha val="0"/>
              </a:srgbClr>
            </a:solidFill>
            <a:prstDash val="solid"/>
          </a:ln>
        </p:spPr>
      </p:sp>
      <p:sp>
        <p:nvSpPr>
          <p:cNvPr id="20" name="Text 17"/>
          <p:cNvSpPr/>
          <p:nvPr/>
        </p:nvSpPr>
        <p:spPr>
          <a:xfrm>
            <a:off x="6428232" y="5303520"/>
            <a:ext cx="4773168" cy="347472"/>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80" b="1" i="1" dirty="0">
                <a:solidFill>
                  <a:srgbClr val="A50021"/>
                </a:solidFill>
                <a:latin typeface="Aptos" pitchFamily="34" charset="0"/>
                <a:ea typeface="Aptos" pitchFamily="34" charset="-122"/>
                <a:cs typeface="Aptos" pitchFamily="34" charset="-120"/>
              </a:rPr>
              <a:t>Never trade skeletal muscle for a lower number on the scale.</a:t>
            </a:r>
            <a:endParaRPr lang="en-US" sz="820" dirty="0"/>
          </a:p>
        </p:txBody>
      </p:sp>
      <p:sp>
        <p:nvSpPr>
          <p:cNvPr id="21" name="Text 18"/>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Sources: Oncology nutrition principles; FDA semaglutide prescribing information; GLP-1 safety literature.</a:t>
            </a:r>
            <a:endParaRPr lang="en-US" sz="480" dirty="0"/>
          </a:p>
        </p:txBody>
      </p:sp>
      <p:sp>
        <p:nvSpPr>
          <p:cNvPr id="23" name="Shape 19"/>
          <p:cNvSpPr/>
          <p:nvPr/>
        </p:nvSpPr>
        <p:spPr>
          <a:xfrm>
            <a:off x="594360" y="6409944"/>
            <a:ext cx="11018520" cy="9144"/>
          </a:xfrm>
          <a:prstGeom prst="line">
            <a:avLst/>
          </a:prstGeom>
          <a:noFill/>
          <a:ln w="10160">
            <a:solidFill>
              <a:srgbClr val="EEE7E9"/>
            </a:solidFill>
            <a:prstDash val="solid"/>
          </a:ln>
        </p:spPr>
      </p:sp>
      <p:sp>
        <p:nvSpPr>
          <p:cNvPr id="24" name="Text 20"/>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5" name="Text 21"/>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7</a:t>
            </a:r>
            <a:endParaRPr lang="en-US" sz="57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PERIPROCEDURAL</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Procedures require a shared plan</a:t>
            </a:r>
            <a:endParaRPr lang="en-US" sz="2150" dirty="0"/>
          </a:p>
        </p:txBody>
      </p:sp>
      <p:sp>
        <p:nvSpPr>
          <p:cNvPr id="5" name="Text 3"/>
          <p:cNvSpPr/>
          <p:nvPr/>
        </p:nvSpPr>
        <p:spPr>
          <a:xfrm>
            <a:off x="685800" y="1325880"/>
            <a:ext cx="5349240" cy="237744"/>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00" b="1" dirty="0">
                <a:solidFill>
                  <a:srgbClr val="A50021"/>
                </a:solidFill>
                <a:latin typeface="Aptos" pitchFamily="34" charset="0"/>
                <a:ea typeface="Aptos" pitchFamily="34" charset="-122"/>
                <a:cs typeface="Aptos" pitchFamily="34" charset="-120"/>
              </a:rPr>
              <a:t>RISK SIGNALS</a:t>
            </a:r>
            <a:endParaRPr lang="en-US" sz="580" dirty="0"/>
          </a:p>
        </p:txBody>
      </p:sp>
      <p:sp>
        <p:nvSpPr>
          <p:cNvPr id="6" name="Text 4"/>
          <p:cNvSpPr/>
          <p:nvPr/>
        </p:nvSpPr>
        <p:spPr>
          <a:xfrm>
            <a:off x="685800" y="1600200"/>
            <a:ext cx="5285232" cy="84124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39" dirty="0">
                <a:solidFill>
                  <a:srgbClr val="3A3335"/>
                </a:solidFill>
                <a:latin typeface="Aptos" pitchFamily="34" charset="0"/>
                <a:ea typeface="Aptos" pitchFamily="34" charset="-122"/>
                <a:cs typeface="Aptos" pitchFamily="34" charset="-120"/>
              </a:rPr>
              <a:t>nausea, vomiting, early satiety, severe constipation, delayed gastric emptying, recent escalation, or high-dose therapy.</a:t>
            </a:r>
            <a:endParaRPr lang="en-US" sz="740" dirty="0"/>
          </a:p>
        </p:txBody>
      </p:sp>
      <p:sp>
        <p:nvSpPr>
          <p:cNvPr id="7" name="Text 5"/>
          <p:cNvSpPr/>
          <p:nvPr/>
        </p:nvSpPr>
        <p:spPr>
          <a:xfrm>
            <a:off x="685800" y="2542032"/>
            <a:ext cx="5349240" cy="237744"/>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00" b="1" dirty="0">
                <a:solidFill>
                  <a:srgbClr val="A50021"/>
                </a:solidFill>
                <a:latin typeface="Aptos" pitchFamily="34" charset="0"/>
                <a:ea typeface="Aptos" pitchFamily="34" charset="-122"/>
                <a:cs typeface="Aptos" pitchFamily="34" charset="-120"/>
              </a:rPr>
              <a:t>TEAM DISCUSSION</a:t>
            </a:r>
            <a:endParaRPr lang="en-US" sz="580" dirty="0"/>
          </a:p>
        </p:txBody>
      </p:sp>
      <p:sp>
        <p:nvSpPr>
          <p:cNvPr id="8" name="Text 6"/>
          <p:cNvSpPr/>
          <p:nvPr/>
        </p:nvSpPr>
        <p:spPr>
          <a:xfrm>
            <a:off x="685800" y="2816352"/>
            <a:ext cx="5285232" cy="84124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39" dirty="0">
                <a:solidFill>
                  <a:srgbClr val="3A3335"/>
                </a:solidFill>
                <a:latin typeface="Aptos" pitchFamily="34" charset="0"/>
                <a:ea typeface="Aptos" pitchFamily="34" charset="-122"/>
                <a:cs typeface="Aptos" pitchFamily="34" charset="-120"/>
              </a:rPr>
              <a:t>prescriber, oncologist, proceduralist, anesthesiologist, patient, and nutrition team when intake is fragile.</a:t>
            </a:r>
            <a:endParaRPr lang="en-US" sz="740" dirty="0"/>
          </a:p>
        </p:txBody>
      </p:sp>
      <p:sp>
        <p:nvSpPr>
          <p:cNvPr id="9" name="Text 7"/>
          <p:cNvSpPr/>
          <p:nvPr/>
        </p:nvSpPr>
        <p:spPr>
          <a:xfrm>
            <a:off x="685800" y="3749039"/>
            <a:ext cx="5349240" cy="237744"/>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00" b="1" dirty="0">
                <a:solidFill>
                  <a:srgbClr val="A50021"/>
                </a:solidFill>
                <a:latin typeface="Aptos" pitchFamily="34" charset="0"/>
                <a:ea typeface="Aptos" pitchFamily="34" charset="-122"/>
                <a:cs typeface="Aptos" pitchFamily="34" charset="-120"/>
              </a:rPr>
              <a:t>PRACTICAL OPTIONS</a:t>
            </a:r>
            <a:endParaRPr lang="en-US" sz="580" dirty="0"/>
          </a:p>
        </p:txBody>
      </p:sp>
      <p:sp>
        <p:nvSpPr>
          <p:cNvPr id="10" name="Text 8"/>
          <p:cNvSpPr/>
          <p:nvPr/>
        </p:nvSpPr>
        <p:spPr>
          <a:xfrm>
            <a:off x="685800" y="4023360"/>
            <a:ext cx="5285232" cy="84124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639" dirty="0">
                <a:solidFill>
                  <a:srgbClr val="3A3335"/>
                </a:solidFill>
                <a:latin typeface="Aptos" pitchFamily="34" charset="0"/>
                <a:ea typeface="Aptos" pitchFamily="34" charset="-122"/>
                <a:cs typeface="Aptos" pitchFamily="34" charset="-120"/>
              </a:rPr>
              <a:t>continue, hold when clinically appropriate, liquid-diet strategy, gastric ultrasound when available, or anesthesia-plan modification.</a:t>
            </a:r>
            <a:endParaRPr lang="en-US" sz="740" dirty="0"/>
          </a:p>
        </p:txBody>
      </p:sp>
      <p:pic>
        <p:nvPicPr>
          <p:cNvPr id="11" name="Image 0" descr="/mnt/data/a_detailed_medical_healthcare_concept_illustration_batch_8.png">    </p:cNvPr>
          <p:cNvPicPr>
            <a:picLocks noChangeAspect="1"/>
          </p:cNvPicPr>
          <p:nvPr/>
        </p:nvPicPr>
        <p:blipFill>
          <a:blip r:embed="rId1"/>
          <a:srcRect l="10561" r="10561" t="0" b="0"/>
          <a:stretch/>
        </p:blipFill>
        <p:spPr>
          <a:xfrm>
            <a:off x="6419088" y="1298448"/>
            <a:ext cx="5074920" cy="3621024"/>
          </a:xfrm>
          <a:prstGeom prst="rect">
            <a:avLst/>
          </a:prstGeom>
        </p:spPr>
      </p:pic>
      <p:sp>
        <p:nvSpPr>
          <p:cNvPr id="12" name="Shape 9"/>
          <p:cNvSpPr/>
          <p:nvPr/>
        </p:nvSpPr>
        <p:spPr>
          <a:xfrm>
            <a:off x="585216" y="5321808"/>
            <a:ext cx="5623560" cy="457200"/>
          </a:xfrm>
          <a:prstGeom prst="rect">
            <a:avLst/>
          </a:prstGeom>
          <a:solidFill>
            <a:srgbClr val="FDF0F3"/>
          </a:solidFill>
          <a:ln w="12700">
            <a:solidFill>
              <a:srgbClr val="FDF0F3">
                <a:alpha val="0"/>
              </a:srgbClr>
            </a:solidFill>
            <a:prstDash val="solid"/>
          </a:ln>
        </p:spPr>
      </p:sp>
      <p:sp>
        <p:nvSpPr>
          <p:cNvPr id="13" name="Text 10"/>
          <p:cNvSpPr/>
          <p:nvPr/>
        </p:nvSpPr>
        <p:spPr>
          <a:xfrm>
            <a:off x="713232" y="5394960"/>
            <a:ext cx="5376672"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40" b="1" i="1" dirty="0">
                <a:solidFill>
                  <a:srgbClr val="A50021"/>
                </a:solidFill>
                <a:latin typeface="Aptos" pitchFamily="34" charset="0"/>
                <a:ea typeface="Aptos" pitchFamily="34" charset="-122"/>
                <a:cs typeface="Aptos" pitchFamily="34" charset="-120"/>
              </a:rPr>
              <a:t>Symptom-based planning is safer than automatic rules.</a:t>
            </a:r>
            <a:endParaRPr lang="en-US" sz="740" dirty="0"/>
          </a:p>
        </p:txBody>
      </p:sp>
      <p:sp>
        <p:nvSpPr>
          <p:cNvPr id="14" name="Text 11"/>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Source: 2024 multi-society clinical practice guidance for perioperative GLP-1RA management.</a:t>
            </a:r>
            <a:endParaRPr lang="en-US" sz="480" dirty="0"/>
          </a:p>
        </p:txBody>
      </p:sp>
      <p:sp>
        <p:nvSpPr>
          <p:cNvPr id="16" name="Shape 12"/>
          <p:cNvSpPr/>
          <p:nvPr/>
        </p:nvSpPr>
        <p:spPr>
          <a:xfrm>
            <a:off x="594360" y="6409944"/>
            <a:ext cx="11018520" cy="9144"/>
          </a:xfrm>
          <a:prstGeom prst="line">
            <a:avLst/>
          </a:prstGeom>
          <a:noFill/>
          <a:ln w="10160">
            <a:solidFill>
              <a:srgbClr val="EEE7E9"/>
            </a:solidFill>
            <a:prstDash val="solid"/>
          </a:ln>
        </p:spPr>
      </p:sp>
      <p:sp>
        <p:nvSpPr>
          <p:cNvPr id="17" name="Text 13"/>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18" name="Text 14"/>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8</a:t>
            </a:r>
            <a:endParaRPr lang="en-US" sz="5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PATHWAY</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From prescribing to prevention</a:t>
            </a:r>
            <a:endParaRPr lang="en-US" sz="2150" dirty="0"/>
          </a:p>
        </p:txBody>
      </p:sp>
      <p:pic>
        <p:nvPicPr>
          <p:cNvPr id="5" name="Image 0" descr="/mnt/data/a_clean_vector_infographic_medical_illustration_batch_9.png">    </p:cNvPr>
          <p:cNvPicPr>
            <a:picLocks noChangeAspect="1"/>
          </p:cNvPicPr>
          <p:nvPr/>
        </p:nvPicPr>
        <p:blipFill>
          <a:blip r:embed="rId1"/>
          <a:srcRect l="6708" r="6708" t="0" b="0"/>
          <a:stretch/>
        </p:blipFill>
        <p:spPr>
          <a:xfrm>
            <a:off x="6144768" y="1353312"/>
            <a:ext cx="5349240" cy="3493008"/>
          </a:xfrm>
          <a:prstGeom prst="rect">
            <a:avLst/>
          </a:prstGeom>
        </p:spPr>
      </p:pic>
      <p:sp>
        <p:nvSpPr>
          <p:cNvPr id="6" name="Shape 3"/>
          <p:cNvSpPr/>
          <p:nvPr/>
        </p:nvSpPr>
        <p:spPr>
          <a:xfrm>
            <a:off x="676656" y="1572768"/>
            <a:ext cx="274320" cy="274320"/>
          </a:xfrm>
          <a:prstGeom prst="ellipse">
            <a:avLst/>
          </a:prstGeom>
          <a:solidFill>
            <a:srgbClr val="A50021"/>
          </a:solidFill>
          <a:ln w="12700">
            <a:solidFill>
              <a:srgbClr val="A50021">
                <a:alpha val="0"/>
              </a:srgbClr>
            </a:solidFill>
            <a:prstDash val="solid"/>
          </a:ln>
        </p:spPr>
      </p:sp>
      <p:sp>
        <p:nvSpPr>
          <p:cNvPr id="7" name="Text 4"/>
          <p:cNvSpPr/>
          <p:nvPr/>
        </p:nvSpPr>
        <p:spPr>
          <a:xfrm>
            <a:off x="676656" y="1604772"/>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1</a:t>
            </a:r>
            <a:endParaRPr lang="en-US" sz="580" dirty="0"/>
          </a:p>
        </p:txBody>
      </p:sp>
      <p:sp>
        <p:nvSpPr>
          <p:cNvPr id="8" name="Text 5"/>
          <p:cNvSpPr/>
          <p:nvPr/>
        </p:nvSpPr>
        <p:spPr>
          <a:xfrm>
            <a:off x="1042415" y="1554480"/>
            <a:ext cx="4937760" cy="292608"/>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800" b="1" dirty="0">
                <a:solidFill>
                  <a:srgbClr val="A50021"/>
                </a:solidFill>
                <a:latin typeface="Aptos" pitchFamily="34" charset="0"/>
                <a:ea typeface="Aptos" pitchFamily="34" charset="-122"/>
                <a:cs typeface="Aptos" pitchFamily="34" charset="-120"/>
              </a:rPr>
              <a:t>Retrospective learning</a:t>
            </a:r>
            <a:endParaRPr lang="en-US" sz="720" dirty="0"/>
          </a:p>
        </p:txBody>
      </p:sp>
      <p:sp>
        <p:nvSpPr>
          <p:cNvPr id="9" name="Text 6"/>
          <p:cNvSpPr/>
          <p:nvPr/>
        </p:nvSpPr>
        <p:spPr>
          <a:xfrm>
            <a:off x="1042415" y="1883664"/>
            <a:ext cx="4937760" cy="60350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60" dirty="0">
                <a:solidFill>
                  <a:srgbClr val="3A3335"/>
                </a:solidFill>
                <a:latin typeface="Aptos" pitchFamily="34" charset="0"/>
                <a:ea typeface="Aptos" pitchFamily="34" charset="-122"/>
                <a:cs typeface="Aptos" pitchFamily="34" charset="-120"/>
              </a:rPr>
              <a:t>cancer therapy, weight history, ECG, echo, labs, medications, symptoms, and outcomes.</a:t>
            </a:r>
            <a:endParaRPr lang="en-US" sz="630" dirty="0"/>
          </a:p>
        </p:txBody>
      </p:sp>
      <p:sp>
        <p:nvSpPr>
          <p:cNvPr id="10" name="Shape 7"/>
          <p:cNvSpPr/>
          <p:nvPr/>
        </p:nvSpPr>
        <p:spPr>
          <a:xfrm>
            <a:off x="676656" y="2688336"/>
            <a:ext cx="274320" cy="274320"/>
          </a:xfrm>
          <a:prstGeom prst="ellipse">
            <a:avLst/>
          </a:prstGeom>
          <a:solidFill>
            <a:srgbClr val="A50021"/>
          </a:solidFill>
          <a:ln w="12700">
            <a:solidFill>
              <a:srgbClr val="A50021">
                <a:alpha val="0"/>
              </a:srgbClr>
            </a:solidFill>
            <a:prstDash val="solid"/>
          </a:ln>
        </p:spPr>
      </p:sp>
      <p:sp>
        <p:nvSpPr>
          <p:cNvPr id="11" name="Text 8"/>
          <p:cNvSpPr/>
          <p:nvPr/>
        </p:nvSpPr>
        <p:spPr>
          <a:xfrm>
            <a:off x="676656" y="2720340"/>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2</a:t>
            </a:r>
            <a:endParaRPr lang="en-US" sz="580" dirty="0"/>
          </a:p>
        </p:txBody>
      </p:sp>
      <p:sp>
        <p:nvSpPr>
          <p:cNvPr id="12" name="Text 9"/>
          <p:cNvSpPr/>
          <p:nvPr/>
        </p:nvSpPr>
        <p:spPr>
          <a:xfrm>
            <a:off x="1042415" y="2670048"/>
            <a:ext cx="4937760" cy="292608"/>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800" b="1" dirty="0">
                <a:solidFill>
                  <a:srgbClr val="A50021"/>
                </a:solidFill>
                <a:latin typeface="Aptos" pitchFamily="34" charset="0"/>
                <a:ea typeface="Aptos" pitchFamily="34" charset="-122"/>
                <a:cs typeface="Aptos" pitchFamily="34" charset="-120"/>
              </a:rPr>
              <a:t>Prospective implementation</a:t>
            </a:r>
            <a:endParaRPr lang="en-US" sz="720" dirty="0"/>
          </a:p>
        </p:txBody>
      </p:sp>
      <p:sp>
        <p:nvSpPr>
          <p:cNvPr id="13" name="Text 10"/>
          <p:cNvSpPr/>
          <p:nvPr/>
        </p:nvSpPr>
        <p:spPr>
          <a:xfrm>
            <a:off x="1042415" y="2999232"/>
            <a:ext cx="4937760" cy="60350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60" dirty="0">
                <a:solidFill>
                  <a:srgbClr val="3A3335"/>
                </a:solidFill>
                <a:latin typeface="Aptos" pitchFamily="34" charset="0"/>
                <a:ea typeface="Aptos" pitchFamily="34" charset="-122"/>
                <a:cs typeface="Aptos" pitchFamily="34" charset="-120"/>
              </a:rPr>
              <a:t>risk tiering, nutrition screen, shared decision-making, slow titration, and follow-up cadence.</a:t>
            </a:r>
            <a:endParaRPr lang="en-US" sz="630" dirty="0"/>
          </a:p>
        </p:txBody>
      </p:sp>
      <p:sp>
        <p:nvSpPr>
          <p:cNvPr id="14" name="Shape 11"/>
          <p:cNvSpPr/>
          <p:nvPr/>
        </p:nvSpPr>
        <p:spPr>
          <a:xfrm>
            <a:off x="676656" y="3803904"/>
            <a:ext cx="274320" cy="274320"/>
          </a:xfrm>
          <a:prstGeom prst="ellipse">
            <a:avLst/>
          </a:prstGeom>
          <a:solidFill>
            <a:srgbClr val="A50021"/>
          </a:solidFill>
          <a:ln w="12700">
            <a:solidFill>
              <a:srgbClr val="A50021">
                <a:alpha val="0"/>
              </a:srgbClr>
            </a:solidFill>
            <a:prstDash val="solid"/>
          </a:ln>
        </p:spPr>
      </p:sp>
      <p:sp>
        <p:nvSpPr>
          <p:cNvPr id="15" name="Text 12"/>
          <p:cNvSpPr/>
          <p:nvPr/>
        </p:nvSpPr>
        <p:spPr>
          <a:xfrm>
            <a:off x="676656" y="3835908"/>
            <a:ext cx="274320" cy="201168"/>
          </a:xfrm>
          <a:prstGeom prst="rect">
            <a:avLst/>
          </a:prstGeom>
          <a:noFill/>
          <a:ln/>
        </p:spPr>
        <p:txBody>
          <a:bodyPr wrap="square" lIns="0" tIns="0" rIns="0" bIns="0" rtlCol="0" anchor="ctr">
            <a:normAutofit/>
          </a:bodyPr>
          <a:lstStyle/>
          <a:p>
            <a:pPr algn="ctr" indent="0" marL="0">
              <a:lnSpc>
                <a:spcPct val="100000"/>
              </a:lnSpc>
              <a:spcBef>
                <a:spcPts val="0"/>
              </a:spcBef>
              <a:spcAft>
                <a:spcPts val="0"/>
              </a:spcAft>
              <a:buNone/>
            </a:pPr>
            <a:r>
              <a:rPr lang="en-US" sz="950" b="1" dirty="0">
                <a:solidFill>
                  <a:srgbClr val="FFFFFF"/>
                </a:solidFill>
                <a:latin typeface="Aptos" pitchFamily="34" charset="0"/>
                <a:ea typeface="Aptos" pitchFamily="34" charset="-122"/>
                <a:cs typeface="Aptos" pitchFamily="34" charset="-120"/>
              </a:rPr>
              <a:t>3</a:t>
            </a:r>
            <a:endParaRPr lang="en-US" sz="580" dirty="0"/>
          </a:p>
        </p:txBody>
      </p:sp>
      <p:sp>
        <p:nvSpPr>
          <p:cNvPr id="16" name="Text 13"/>
          <p:cNvSpPr/>
          <p:nvPr/>
        </p:nvSpPr>
        <p:spPr>
          <a:xfrm>
            <a:off x="1042415" y="3785616"/>
            <a:ext cx="4937760" cy="292608"/>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800" b="1" dirty="0">
                <a:solidFill>
                  <a:srgbClr val="A50021"/>
                </a:solidFill>
                <a:latin typeface="Aptos" pitchFamily="34" charset="0"/>
                <a:ea typeface="Aptos" pitchFamily="34" charset="-122"/>
                <a:cs typeface="Aptos" pitchFamily="34" charset="-120"/>
              </a:rPr>
              <a:t>Continuous learning</a:t>
            </a:r>
            <a:endParaRPr lang="en-US" sz="720" dirty="0"/>
          </a:p>
        </p:txBody>
      </p:sp>
      <p:sp>
        <p:nvSpPr>
          <p:cNvPr id="17" name="Text 14"/>
          <p:cNvSpPr/>
          <p:nvPr/>
        </p:nvSpPr>
        <p:spPr>
          <a:xfrm>
            <a:off x="1042415" y="4114800"/>
            <a:ext cx="4937760" cy="603504"/>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60" dirty="0">
                <a:solidFill>
                  <a:srgbClr val="3A3335"/>
                </a:solidFill>
                <a:latin typeface="Aptos" pitchFamily="34" charset="0"/>
                <a:ea typeface="Aptos" pitchFamily="34" charset="-122"/>
                <a:cs typeface="Aptos" pitchFamily="34" charset="-120"/>
              </a:rPr>
              <a:t>registry review, equity monitoring, adverse-event surveillance, protocol updates, and clinician feedback.</a:t>
            </a:r>
            <a:endParaRPr lang="en-US" sz="630" dirty="0"/>
          </a:p>
        </p:txBody>
      </p:sp>
      <p:sp>
        <p:nvSpPr>
          <p:cNvPr id="18" name="Shape 15"/>
          <p:cNvSpPr/>
          <p:nvPr/>
        </p:nvSpPr>
        <p:spPr>
          <a:xfrm>
            <a:off x="585216" y="5321808"/>
            <a:ext cx="5715000" cy="457200"/>
          </a:xfrm>
          <a:prstGeom prst="rect">
            <a:avLst/>
          </a:prstGeom>
          <a:solidFill>
            <a:srgbClr val="FDF0F3"/>
          </a:solidFill>
          <a:ln w="12700">
            <a:solidFill>
              <a:srgbClr val="FDF0F3">
                <a:alpha val="0"/>
              </a:srgbClr>
            </a:solidFill>
            <a:prstDash val="solid"/>
          </a:ln>
        </p:spPr>
      </p:sp>
      <p:sp>
        <p:nvSpPr>
          <p:cNvPr id="19" name="Text 16"/>
          <p:cNvSpPr/>
          <p:nvPr/>
        </p:nvSpPr>
        <p:spPr>
          <a:xfrm>
            <a:off x="713232" y="5394960"/>
            <a:ext cx="5449824"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320" b="1" i="1" dirty="0">
                <a:solidFill>
                  <a:srgbClr val="A50021"/>
                </a:solidFill>
                <a:latin typeface="Aptos" pitchFamily="34" charset="0"/>
                <a:ea typeface="Aptos" pitchFamily="34" charset="-122"/>
                <a:cs typeface="Aptos" pitchFamily="34" charset="-120"/>
              </a:rPr>
              <a:t>The product is not a prescription. The product is a safer survivor pathway.</a:t>
            </a:r>
            <a:endParaRPr lang="en-US" sz="720" dirty="0"/>
          </a:p>
        </p:txBody>
      </p:sp>
      <p:sp>
        <p:nvSpPr>
          <p:cNvPr id="20" name="Text 17"/>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Implementation lens: cardio-oncology care pathways, learning health systems, registry science, and multidisciplinary governance.</a:t>
            </a:r>
            <a:endParaRPr lang="en-US" sz="480" dirty="0"/>
          </a:p>
        </p:txBody>
      </p:sp>
      <p:sp>
        <p:nvSpPr>
          <p:cNvPr id="22" name="Shape 18"/>
          <p:cNvSpPr/>
          <p:nvPr/>
        </p:nvSpPr>
        <p:spPr>
          <a:xfrm>
            <a:off x="594360" y="6409944"/>
            <a:ext cx="11018520" cy="9144"/>
          </a:xfrm>
          <a:prstGeom prst="line">
            <a:avLst/>
          </a:prstGeom>
          <a:noFill/>
          <a:ln w="10160">
            <a:solidFill>
              <a:srgbClr val="EEE7E9"/>
            </a:solidFill>
            <a:prstDash val="solid"/>
          </a:ln>
        </p:spPr>
      </p:sp>
      <p:sp>
        <p:nvSpPr>
          <p:cNvPr id="23" name="Text 19"/>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4" name="Text 20"/>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9</a:t>
            </a:r>
            <a:endParaRPr lang="en-US" sz="57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85216" y="393192"/>
            <a:ext cx="384048" cy="0"/>
          </a:xfrm>
          <a:prstGeom prst="line">
            <a:avLst/>
          </a:prstGeom>
          <a:noFill/>
          <a:ln w="25400">
            <a:solidFill>
              <a:srgbClr val="A50021"/>
            </a:solidFill>
            <a:prstDash val="solid"/>
          </a:ln>
        </p:spPr>
      </p:sp>
      <p:sp>
        <p:nvSpPr>
          <p:cNvPr id="3" name="Text 1"/>
          <p:cNvSpPr/>
          <p:nvPr/>
        </p:nvSpPr>
        <p:spPr>
          <a:xfrm>
            <a:off x="1298448" y="246888"/>
            <a:ext cx="5303520" cy="256032"/>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850" b="1" dirty="0">
                <a:solidFill>
                  <a:srgbClr val="A50021"/>
                </a:solidFill>
                <a:latin typeface="Aptos" pitchFamily="34" charset="0"/>
                <a:ea typeface="Aptos" pitchFamily="34" charset="-122"/>
                <a:cs typeface="Aptos" pitchFamily="34" charset="-120"/>
              </a:rPr>
              <a:t>FUTURE</a:t>
            </a:r>
            <a:endParaRPr lang="en-US" sz="550" dirty="0"/>
          </a:p>
        </p:txBody>
      </p:sp>
      <p:sp>
        <p:nvSpPr>
          <p:cNvPr id="4" name="Text 2"/>
          <p:cNvSpPr/>
          <p:nvPr/>
        </p:nvSpPr>
        <p:spPr>
          <a:xfrm>
            <a:off x="621792" y="530352"/>
            <a:ext cx="10972800" cy="566928"/>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3150" b="1" dirty="0">
                <a:solidFill>
                  <a:srgbClr val="A50021"/>
                </a:solidFill>
                <a:latin typeface="Aptos Display" pitchFamily="34" charset="0"/>
                <a:ea typeface="Aptos Display" pitchFamily="34" charset="-122"/>
                <a:cs typeface="Aptos Display" pitchFamily="34" charset="-120"/>
              </a:rPr>
              <a:t>Precision survivorship is the destination</a:t>
            </a:r>
            <a:endParaRPr lang="en-US" sz="2150" dirty="0"/>
          </a:p>
        </p:txBody>
      </p:sp>
      <p:sp>
        <p:nvSpPr>
          <p:cNvPr id="5" name="Text 3"/>
          <p:cNvSpPr/>
          <p:nvPr/>
        </p:nvSpPr>
        <p:spPr>
          <a:xfrm>
            <a:off x="658368" y="1225296"/>
            <a:ext cx="5596128" cy="493776"/>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900" b="1" dirty="0">
                <a:solidFill>
                  <a:srgbClr val="A50021"/>
                </a:solidFill>
                <a:latin typeface="Aptos Display" pitchFamily="34" charset="0"/>
                <a:ea typeface="Aptos" pitchFamily="34" charset="-122"/>
                <a:cs typeface="Aptos" pitchFamily="34" charset="-120"/>
              </a:rPr>
              <a:t>In the future, GLP-1 decisions will be informed by:</a:t>
            </a:r>
            <a:endParaRPr lang="en-US" sz="870" dirty="0"/>
          </a:p>
        </p:txBody>
      </p:sp>
      <p:sp>
        <p:nvSpPr>
          <p:cNvPr id="6" name="Text 4"/>
          <p:cNvSpPr/>
          <p:nvPr/>
        </p:nvSpPr>
        <p:spPr>
          <a:xfrm>
            <a:off x="658368" y="1901952"/>
            <a:ext cx="2450592"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BODY COMPOSITION</a:t>
            </a:r>
            <a:endParaRPr lang="en-US" sz="580" dirty="0"/>
          </a:p>
        </p:txBody>
      </p:sp>
      <p:sp>
        <p:nvSpPr>
          <p:cNvPr id="7" name="Text 5"/>
          <p:cNvSpPr/>
          <p:nvPr/>
        </p:nvSpPr>
        <p:spPr>
          <a:xfrm>
            <a:off x="658368" y="2185416"/>
            <a:ext cx="2450592"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lean mass, visceral fat, frailty</a:t>
            </a:r>
            <a:endParaRPr lang="en-US" sz="660" dirty="0"/>
          </a:p>
        </p:txBody>
      </p:sp>
      <p:sp>
        <p:nvSpPr>
          <p:cNvPr id="8" name="Text 6"/>
          <p:cNvSpPr/>
          <p:nvPr/>
        </p:nvSpPr>
        <p:spPr>
          <a:xfrm>
            <a:off x="3493008" y="1901952"/>
            <a:ext cx="2578608"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ELECTROCARDIOGRAPHY</a:t>
            </a:r>
            <a:endParaRPr lang="en-US" sz="580" dirty="0"/>
          </a:p>
        </p:txBody>
      </p:sp>
      <p:sp>
        <p:nvSpPr>
          <p:cNvPr id="9" name="Text 7"/>
          <p:cNvSpPr/>
          <p:nvPr/>
        </p:nvSpPr>
        <p:spPr>
          <a:xfrm>
            <a:off x="3493008" y="2185416"/>
            <a:ext cx="2578608"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rhythm, conduction, AI-derived risk</a:t>
            </a:r>
            <a:endParaRPr lang="en-US" sz="660" dirty="0"/>
          </a:p>
        </p:txBody>
      </p:sp>
      <p:sp>
        <p:nvSpPr>
          <p:cNvPr id="10" name="Text 8"/>
          <p:cNvSpPr/>
          <p:nvPr/>
        </p:nvSpPr>
        <p:spPr>
          <a:xfrm>
            <a:off x="658368" y="2862072"/>
            <a:ext cx="2450592"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IMAGING</a:t>
            </a:r>
            <a:endParaRPr lang="en-US" sz="580" dirty="0"/>
          </a:p>
        </p:txBody>
      </p:sp>
      <p:sp>
        <p:nvSpPr>
          <p:cNvPr id="11" name="Text 9"/>
          <p:cNvSpPr/>
          <p:nvPr/>
        </p:nvSpPr>
        <p:spPr>
          <a:xfrm>
            <a:off x="658368" y="3145536"/>
            <a:ext cx="2450592"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echo, strain, CT-derived phenotype</a:t>
            </a:r>
            <a:endParaRPr lang="en-US" sz="660" dirty="0"/>
          </a:p>
        </p:txBody>
      </p:sp>
      <p:sp>
        <p:nvSpPr>
          <p:cNvPr id="12" name="Text 10"/>
          <p:cNvSpPr/>
          <p:nvPr/>
        </p:nvSpPr>
        <p:spPr>
          <a:xfrm>
            <a:off x="3493008" y="2862072"/>
            <a:ext cx="2578608"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BIOMARKERS</a:t>
            </a:r>
            <a:endParaRPr lang="en-US" sz="580" dirty="0"/>
          </a:p>
        </p:txBody>
      </p:sp>
      <p:sp>
        <p:nvSpPr>
          <p:cNvPr id="13" name="Text 11"/>
          <p:cNvSpPr/>
          <p:nvPr/>
        </p:nvSpPr>
        <p:spPr>
          <a:xfrm>
            <a:off x="3493008" y="3145536"/>
            <a:ext cx="2578608"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glycemia, inflammation, kidney reserve</a:t>
            </a:r>
            <a:endParaRPr lang="en-US" sz="660" dirty="0"/>
          </a:p>
        </p:txBody>
      </p:sp>
      <p:sp>
        <p:nvSpPr>
          <p:cNvPr id="14" name="Text 12"/>
          <p:cNvSpPr/>
          <p:nvPr/>
        </p:nvSpPr>
        <p:spPr>
          <a:xfrm>
            <a:off x="658368" y="3822191"/>
            <a:ext cx="2450592"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ONCOLOGY EXPOSURE</a:t>
            </a:r>
            <a:endParaRPr lang="en-US" sz="580" dirty="0"/>
          </a:p>
        </p:txBody>
      </p:sp>
      <p:sp>
        <p:nvSpPr>
          <p:cNvPr id="15" name="Text 13"/>
          <p:cNvSpPr/>
          <p:nvPr/>
        </p:nvSpPr>
        <p:spPr>
          <a:xfrm>
            <a:off x="658368" y="4105655"/>
            <a:ext cx="2450592"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therapy, radiation, endocrine trajectory</a:t>
            </a:r>
            <a:endParaRPr lang="en-US" sz="660" dirty="0"/>
          </a:p>
        </p:txBody>
      </p:sp>
      <p:sp>
        <p:nvSpPr>
          <p:cNvPr id="16" name="Text 14"/>
          <p:cNvSpPr/>
          <p:nvPr/>
        </p:nvSpPr>
        <p:spPr>
          <a:xfrm>
            <a:off x="3493008" y="3822191"/>
            <a:ext cx="2578608" cy="228600"/>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919" b="1" dirty="0">
                <a:solidFill>
                  <a:srgbClr val="A50021"/>
                </a:solidFill>
                <a:latin typeface="Aptos" pitchFamily="34" charset="0"/>
                <a:ea typeface="Aptos" pitchFamily="34" charset="-122"/>
                <a:cs typeface="Aptos" pitchFamily="34" charset="-120"/>
              </a:rPr>
              <a:t>PATIENT PRIORITIES</a:t>
            </a:r>
            <a:endParaRPr lang="en-US" sz="580" dirty="0"/>
          </a:p>
        </p:txBody>
      </p:sp>
      <p:sp>
        <p:nvSpPr>
          <p:cNvPr id="17" name="Text 15"/>
          <p:cNvSpPr/>
          <p:nvPr/>
        </p:nvSpPr>
        <p:spPr>
          <a:xfrm>
            <a:off x="3493008" y="4105655"/>
            <a:ext cx="2578608" cy="475488"/>
          </a:xfrm>
          <a:prstGeom prst="rect">
            <a:avLst/>
          </a:prstGeom>
          <a:noFill/>
          <a:ln/>
        </p:spPr>
        <p:txBody>
          <a:bodyPr wrap="square" lIns="0" tIns="0" rIns="0" bIns="0" rtlCol="0" anchor="t">
            <a:normAutofit/>
          </a:bodyPr>
          <a:lstStyle/>
          <a:p>
            <a:pPr algn="l" indent="0" marL="0">
              <a:lnSpc>
                <a:spcPct val="100000"/>
              </a:lnSpc>
              <a:spcBef>
                <a:spcPts val="0"/>
              </a:spcBef>
              <a:spcAft>
                <a:spcPts val="0"/>
              </a:spcAft>
              <a:buNone/>
            </a:pPr>
            <a:r>
              <a:rPr lang="en-US" sz="1420" dirty="0">
                <a:solidFill>
                  <a:srgbClr val="3A3335"/>
                </a:solidFill>
                <a:latin typeface="Aptos" pitchFamily="34" charset="0"/>
                <a:ea typeface="Aptos" pitchFamily="34" charset="-122"/>
                <a:cs typeface="Aptos" pitchFamily="34" charset="-120"/>
              </a:rPr>
              <a:t>function, tolerance, access, values</a:t>
            </a:r>
            <a:endParaRPr lang="en-US" sz="660" dirty="0"/>
          </a:p>
        </p:txBody>
      </p:sp>
      <p:pic>
        <p:nvPicPr>
          <p:cNvPr id="18" name="Image 0" descr="/mnt/data/a_high_detail_sci_tech_medical_infographic_conce_batch_10.png">    </p:cNvPr>
          <p:cNvPicPr>
            <a:picLocks noChangeAspect="1"/>
          </p:cNvPicPr>
          <p:nvPr/>
        </p:nvPicPr>
        <p:blipFill>
          <a:blip r:embed="rId1"/>
          <a:srcRect l="9748" r="9748" t="0" b="0"/>
          <a:stretch/>
        </p:blipFill>
        <p:spPr>
          <a:xfrm>
            <a:off x="6400800" y="1316736"/>
            <a:ext cx="5084064" cy="3566160"/>
          </a:xfrm>
          <a:prstGeom prst="rect">
            <a:avLst/>
          </a:prstGeom>
        </p:spPr>
      </p:pic>
      <p:sp>
        <p:nvSpPr>
          <p:cNvPr id="19" name="Shape 16"/>
          <p:cNvSpPr/>
          <p:nvPr/>
        </p:nvSpPr>
        <p:spPr>
          <a:xfrm>
            <a:off x="585216" y="5321808"/>
            <a:ext cx="6355080" cy="457200"/>
          </a:xfrm>
          <a:prstGeom prst="rect">
            <a:avLst/>
          </a:prstGeom>
          <a:solidFill>
            <a:srgbClr val="FDF0F3"/>
          </a:solidFill>
          <a:ln w="12700">
            <a:solidFill>
              <a:srgbClr val="FDF0F3">
                <a:alpha val="0"/>
              </a:srgbClr>
            </a:solidFill>
            <a:prstDash val="solid"/>
          </a:ln>
        </p:spPr>
      </p:sp>
      <p:sp>
        <p:nvSpPr>
          <p:cNvPr id="20" name="Text 17"/>
          <p:cNvSpPr/>
          <p:nvPr/>
        </p:nvSpPr>
        <p:spPr>
          <a:xfrm>
            <a:off x="713232" y="5394960"/>
            <a:ext cx="6089904" cy="310896"/>
          </a:xfrm>
          <a:prstGeom prst="rect">
            <a:avLst/>
          </a:prstGeom>
          <a:noFill/>
          <a:ln/>
        </p:spPr>
        <p:txBody>
          <a:bodyPr wrap="square" lIns="0" tIns="0" rIns="0" bIns="0" rtlCol="0" anchor="ctr">
            <a:normAutofit/>
          </a:bodyPr>
          <a:lstStyle/>
          <a:p>
            <a:pPr algn="l" indent="0" marL="0">
              <a:lnSpc>
                <a:spcPct val="100000"/>
              </a:lnSpc>
              <a:spcBef>
                <a:spcPts val="0"/>
              </a:spcBef>
              <a:spcAft>
                <a:spcPts val="0"/>
              </a:spcAft>
              <a:buNone/>
            </a:pPr>
            <a:r>
              <a:rPr lang="en-US" sz="1290" b="1" i="1" dirty="0">
                <a:solidFill>
                  <a:srgbClr val="A50021"/>
                </a:solidFill>
                <a:latin typeface="Aptos" pitchFamily="34" charset="0"/>
                <a:ea typeface="Aptos" pitchFamily="34" charset="-122"/>
                <a:cs typeface="Aptos" pitchFamily="34" charset="-120"/>
              </a:rPr>
              <a:t>The best cardio-oncology programs will preserve the heart, protect strength, and extend healthy survivorship.</a:t>
            </a:r>
            <a:endParaRPr lang="en-US" sz="690" dirty="0"/>
          </a:p>
        </p:txBody>
      </p:sp>
      <p:sp>
        <p:nvSpPr>
          <p:cNvPr id="21" name="Text 18"/>
          <p:cNvSpPr/>
          <p:nvPr/>
        </p:nvSpPr>
        <p:spPr>
          <a:xfrm>
            <a:off x="594360" y="6163056"/>
            <a:ext cx="10652760" cy="164592"/>
          </a:xfrm>
          <a:prstGeom prst="rect">
            <a:avLst/>
          </a:prstGeom>
          <a:noFill/>
          <a:ln/>
        </p:spPr>
        <p:txBody>
          <a:bodyPr wrap="square" lIns="0" tIns="0" rIns="0" bIns="0" rtlCol="0" anchor="ctr">
            <a:normAutofit/>
          </a:bodyPr>
          <a:lstStyle/>
          <a:p>
            <a:pPr indent="0" marL="0">
              <a:lnSpc>
                <a:spcPct val="100000"/>
              </a:lnSpc>
              <a:spcBef>
                <a:spcPts val="0"/>
              </a:spcBef>
              <a:spcAft>
                <a:spcPts val="0"/>
              </a:spcAft>
              <a:buNone/>
            </a:pPr>
            <a:r>
              <a:rPr lang="en-US" sz="660" i="1" dirty="0">
                <a:solidFill>
                  <a:srgbClr val="9A9496"/>
                </a:solidFill>
                <a:latin typeface="Aptos"/>
              </a:rPr>
              <a:t>Future direction: multimodal precision cardio-oncology, AI-enabled risk stratification, and implementation science.</a:t>
            </a:r>
            <a:endParaRPr lang="en-US" sz="480" dirty="0"/>
          </a:p>
        </p:txBody>
      </p:sp>
      <p:sp>
        <p:nvSpPr>
          <p:cNvPr id="23" name="Shape 19"/>
          <p:cNvSpPr/>
          <p:nvPr/>
        </p:nvSpPr>
        <p:spPr>
          <a:xfrm>
            <a:off x="594360" y="6409944"/>
            <a:ext cx="11018520" cy="9144"/>
          </a:xfrm>
          <a:prstGeom prst="line">
            <a:avLst/>
          </a:prstGeom>
          <a:noFill/>
          <a:ln w="10160">
            <a:solidFill>
              <a:srgbClr val="EEE7E9"/>
            </a:solidFill>
            <a:prstDash val="solid"/>
          </a:ln>
        </p:spPr>
      </p:sp>
      <p:sp>
        <p:nvSpPr>
          <p:cNvPr id="24" name="Text 20"/>
          <p:cNvSpPr/>
          <p:nvPr/>
        </p:nvSpPr>
        <p:spPr>
          <a:xfrm>
            <a:off x="566928" y="6473952"/>
            <a:ext cx="9509760" cy="201168"/>
          </a:xfrm>
          <a:prstGeom prst="rect">
            <a:avLst/>
          </a:prstGeom>
          <a:noFill/>
          <a:ln/>
        </p:spPr>
        <p:txBody>
          <a:bodyPr wrap="square" lIns="0" tIns="0" rIns="0" bIns="0" rtlCol="0" anchor="ctr"/>
          <a:lstStyle/>
          <a:p>
            <a:pPr indent="0" marL="0">
              <a:lnSpc>
                <a:spcPct val="100000"/>
              </a:lnSpc>
              <a:spcBef>
                <a:spcPts val="0"/>
              </a:spcBef>
              <a:spcAft>
                <a:spcPts val="0"/>
              </a:spcAft>
              <a:buNone/>
            </a:pPr>
            <a:r>
              <a:rPr lang="en-US" sz="760" dirty="0">
                <a:solidFill>
                  <a:srgbClr val="6B6668"/>
                </a:solidFill>
                <a:latin typeface="Aptos"/>
              </a:rPr>
              <a:t>Dr. Sherry-Ann Brown, MD, PhD, FACC, FAHA  |  GLP-1 Cardio-Oncology</a:t>
            </a:r>
            <a:endParaRPr lang="en-US" sz="570" dirty="0"/>
          </a:p>
        </p:txBody>
      </p:sp>
      <p:sp>
        <p:nvSpPr>
          <p:cNvPr id="25" name="Text 21"/>
          <p:cNvSpPr/>
          <p:nvPr/>
        </p:nvSpPr>
        <p:spPr>
          <a:xfrm>
            <a:off x="11155680" y="6473952"/>
            <a:ext cx="502920" cy="201168"/>
          </a:xfrm>
          <a:prstGeom prst="rect">
            <a:avLst/>
          </a:prstGeom>
          <a:noFill/>
          <a:ln/>
        </p:spPr>
        <p:txBody>
          <a:bodyPr wrap="square" lIns="0" tIns="0" rIns="0" bIns="0" rtlCol="0" anchor="ctr"/>
          <a:lstStyle/>
          <a:p>
            <a:pPr algn="r" indent="0" marL="0">
              <a:lnSpc>
                <a:spcPct val="100000"/>
              </a:lnSpc>
              <a:spcBef>
                <a:spcPts val="0"/>
              </a:spcBef>
              <a:spcAft>
                <a:spcPts val="0"/>
              </a:spcAft>
              <a:buNone/>
            </a:pPr>
            <a:r>
              <a:rPr lang="en-US" sz="760" dirty="0">
                <a:solidFill>
                  <a:srgbClr val="6B6668"/>
                </a:solidFill>
                <a:latin typeface="Aptos"/>
              </a:rPr>
              <a:t>10</a:t>
            </a:r>
            <a:endParaRPr lang="en-US" sz="57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GLP-1–Based Therapies in Cardio-Oncology</dc:title>
  <dc:subject>GLP-1–Based Therapies in Cardio-Oncology</dc:subject>
  <dc:creator>OpenAI</dc:creator>
  <cp:lastModifiedBy>OpenAI</cp:lastModifiedBy>
  <cp:revision>1</cp:revision>
  <dcterms:created xsi:type="dcterms:W3CDTF">2026-07-31T09:09:35Z</dcterms:created>
  <dcterms:modified xsi:type="dcterms:W3CDTF">2026-07-31T09:09:35Z</dcterms:modified>
</cp:coreProperties>
</file>