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7" y="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4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788920"/>
            <a:ext cx="75895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14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92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0"/>
            <a:ext cx="7434072" cy="6858000"/>
          </a:xfrm>
          <a:prstGeom prst="rect">
            <a:avLst/>
          </a:prstGeom>
          <a:solidFill>
            <a:srgbClr val="0B0506">
              <a:alpha val="8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783080"/>
            <a:ext cx="8778240" cy="4526280"/>
          </a:xfrm>
          <a:prstGeom prst="rect">
            <a:avLst/>
          </a:prstGeom>
          <a:solidFill>
            <a:srgbClr val="0B0506">
              <a:alpha val="66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395728"/>
            <a:ext cx="1051560" cy="5486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99339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8CC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RISK  &amp;  CLAIMS REVIEW</a:t>
            </a:r>
            <a:endParaRPr lang="en-US" sz="125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788920"/>
            <a:ext cx="7589520" cy="1737360"/>
          </a:xfrm>
          <a:prstGeom prst="rect">
            <a:avLst/>
          </a:prstGeom>
          <a:noFill/>
          <a:ln/>
          <a:effectLst>
            <a:outerShdw blurRad="101600" dist="38100" dir="5400000" algn="bl" rotWithShape="0">
              <a:srgbClr val="000000">
                <a:alpha val="70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Avoiding Common GLP-1 Prescribing Mistakes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4590288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case-based guide to dosing, safety, and coverage pitfalls — built for claims-review teams.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658368" y="5989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Grounded in 2024–2026 multi-society and payer guidance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10896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GLP-1 Prescribing Draws Scrutiny</a:t>
            </a:r>
            <a:endParaRPr lang="en-US" sz="3000" dirty="0"/>
          </a:p>
        </p:txBody>
      </p:sp>
      <p:sp>
        <p:nvSpPr>
          <p:cNvPr id="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298448"/>
            <a:ext cx="822960" cy="502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48132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5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receptor agonists are the most tightly managed drug class in commercial benefits. Small prescribing errors cascade into denials, appeals, and avoidable patient harm.</a:t>
            </a:r>
            <a:endParaRPr lang="en-US" sz="1500" dirty="0"/>
          </a:p>
        </p:txBody>
      </p:sp>
      <p:sp>
        <p:nvSpPr>
          <p:cNvPr id="6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487168"/>
            <a:ext cx="2615184" cy="301752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card to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487168"/>
            <a:ext cx="2615184" cy="82296"/>
          </a:xfrm>
          <a:prstGeom prst="rect">
            <a:avLst/>
          </a:prstGeom>
          <a:solidFill>
            <a:srgbClr val="C020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2944368"/>
            <a:ext cx="26151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9M+</a:t>
            </a:r>
            <a:endParaRPr lang="en-US" sz="5000" dirty="0"/>
          </a:p>
        </p:txBody>
      </p:sp>
      <p:sp>
        <p:nvSpPr>
          <p:cNvPr id="9" name="Text 7"/>
          <p:cNvSpPr/>
          <p:nvPr/>
        </p:nvSpPr>
        <p:spPr>
          <a:xfrm>
            <a:off x="841248" y="4270248"/>
            <a:ext cx="22128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Americans used GLP-1s for weight loss in 2024</a:t>
            </a:r>
            <a:endParaRPr lang="en-US" sz="1250" dirty="0"/>
          </a:p>
        </p:txBody>
      </p:sp>
      <p:sp>
        <p:nvSpPr>
          <p:cNvPr id="10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20440" y="2487168"/>
            <a:ext cx="2615184" cy="301752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card to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20440" y="2487168"/>
            <a:ext cx="2615184" cy="8229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520440" y="2944368"/>
            <a:ext cx="26151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3×</a:t>
            </a:r>
            <a:endParaRPr lang="en-US" sz="5000" dirty="0"/>
          </a:p>
        </p:txBody>
      </p:sp>
      <p:sp>
        <p:nvSpPr>
          <p:cNvPr id="13" name="Text 11"/>
          <p:cNvSpPr/>
          <p:nvPr/>
        </p:nvSpPr>
        <p:spPr>
          <a:xfrm>
            <a:off x="3721608" y="4270248"/>
            <a:ext cx="22128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in monthly plan spend since 2023</a:t>
            </a:r>
            <a:endParaRPr lang="en-US" sz="1250" dirty="0"/>
          </a:p>
        </p:txBody>
      </p:sp>
      <p:sp>
        <p:nvSpPr>
          <p:cNvPr id="14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2487168"/>
            <a:ext cx="2615184" cy="301752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card to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2487168"/>
            <a:ext cx="2615184" cy="82296"/>
          </a:xfrm>
          <a:prstGeom prst="rect">
            <a:avLst/>
          </a:prstGeom>
          <a:solidFill>
            <a:srgbClr val="C020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00800" y="2944368"/>
            <a:ext cx="26151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&lt;40%</a:t>
            </a:r>
            <a:endParaRPr lang="en-US" sz="5000" dirty="0"/>
          </a:p>
        </p:txBody>
      </p:sp>
      <p:sp>
        <p:nvSpPr>
          <p:cNvPr id="17" name="Text 15"/>
          <p:cNvSpPr/>
          <p:nvPr/>
        </p:nvSpPr>
        <p:spPr>
          <a:xfrm>
            <a:off x="6601968" y="4270248"/>
            <a:ext cx="22128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First-pass PA approval for obesity GLP-1s on many plans</a:t>
            </a:r>
            <a:endParaRPr lang="en-US" sz="1250" dirty="0"/>
          </a:p>
        </p:txBody>
      </p:sp>
      <p:sp>
        <p:nvSpPr>
          <p:cNvPr id="18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81160" y="2487168"/>
            <a:ext cx="2615184" cy="301752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card to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81160" y="2487168"/>
            <a:ext cx="2615184" cy="8229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281160" y="2944368"/>
            <a:ext cx="26151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&gt;80%</a:t>
            </a:r>
            <a:endParaRPr lang="en-US" sz="5000" dirty="0"/>
          </a:p>
        </p:txBody>
      </p:sp>
      <p:sp>
        <p:nvSpPr>
          <p:cNvPr id="21" name="Text 19"/>
          <p:cNvSpPr/>
          <p:nvPr/>
        </p:nvSpPr>
        <p:spPr>
          <a:xfrm>
            <a:off x="9482328" y="4270248"/>
            <a:ext cx="22128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rate once documentation is complete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64008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Common GLP-1 Prescribing Mistakes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10896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LANDSCAPE OF ERROR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Mistakes That Drive Denials and Harm</a:t>
            </a:r>
            <a:endParaRPr lang="en-US" sz="3000" dirty="0"/>
          </a:p>
        </p:txBody>
      </p:sp>
      <p:sp>
        <p:nvSpPr>
          <p:cNvPr id="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298448"/>
            <a:ext cx="822960" cy="502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mistak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572768"/>
            <a:ext cx="3602736" cy="2084832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59536" y="1755648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E23B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877824" y="2414016"/>
            <a:ext cx="3145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Indication ≠ Coverage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877824" y="2871216"/>
            <a:ext cx="31455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Billing a diabetes-labeled drug for weight loss, or vice versa.</a:t>
            </a:r>
            <a:endParaRPr lang="en-US" sz="1200" dirty="0"/>
          </a:p>
        </p:txBody>
      </p:sp>
      <p:sp>
        <p:nvSpPr>
          <p:cNvPr id="9" name="mistak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98848" y="1572768"/>
            <a:ext cx="3602736" cy="2084832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18304" y="1755648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E23B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4736592" y="2414016"/>
            <a:ext cx="3145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Titrating Too Fast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4736592" y="2871216"/>
            <a:ext cx="31455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the dose ladder, driving intolerance and dropout.</a:t>
            </a:r>
            <a:endParaRPr lang="en-US" sz="1200" dirty="0"/>
          </a:p>
        </p:txBody>
      </p:sp>
      <p:sp>
        <p:nvSpPr>
          <p:cNvPr id="13" name="mistak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7616" y="1572768"/>
            <a:ext cx="3602736" cy="2084832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77072" y="1755648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E23B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8595360" y="2414016"/>
            <a:ext cx="3145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Overlooked Contraindications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8595360" y="2871216"/>
            <a:ext cx="31455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MTC/MEN-2, pregnancy, or pancreatitis history.</a:t>
            </a:r>
            <a:endParaRPr lang="en-US" sz="1200" dirty="0"/>
          </a:p>
        </p:txBody>
      </p:sp>
      <p:sp>
        <p:nvSpPr>
          <p:cNvPr id="17" name="mistak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931920"/>
            <a:ext cx="3602736" cy="2084832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59536" y="411480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E23B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877824" y="4773168"/>
            <a:ext cx="3145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Missed Interactions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77824" y="5230368"/>
            <a:ext cx="31455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Un-adjusted insulin or sulfonylurea; hypoglycemia risk.</a:t>
            </a:r>
            <a:endParaRPr lang="en-US" sz="1200" dirty="0"/>
          </a:p>
        </p:txBody>
      </p:sp>
      <p:sp>
        <p:nvSpPr>
          <p:cNvPr id="21" name="mistak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98848" y="3931920"/>
            <a:ext cx="3602736" cy="2084832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718304" y="411480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E23B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3400" dirty="0"/>
          </a:p>
        </p:txBody>
      </p:sp>
      <p:sp>
        <p:nvSpPr>
          <p:cNvPr id="23" name="Text 21"/>
          <p:cNvSpPr/>
          <p:nvPr/>
        </p:nvSpPr>
        <p:spPr>
          <a:xfrm>
            <a:off x="4736592" y="4773168"/>
            <a:ext cx="3145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Off-Label &amp; Compounded Use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4736592" y="5230368"/>
            <a:ext cx="31455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Cosmetic, normal-BMI, or non-FDA-approved products.</a:t>
            </a:r>
            <a:endParaRPr lang="en-US" sz="1200" dirty="0"/>
          </a:p>
        </p:txBody>
      </p:sp>
      <p:sp>
        <p:nvSpPr>
          <p:cNvPr id="25" name="mistak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7616" y="3931920"/>
            <a:ext cx="3602736" cy="2084832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577072" y="411480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E23B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3400" dirty="0"/>
          </a:p>
        </p:txBody>
      </p:sp>
      <p:sp>
        <p:nvSpPr>
          <p:cNvPr id="27" name="Text 25"/>
          <p:cNvSpPr/>
          <p:nvPr/>
        </p:nvSpPr>
        <p:spPr>
          <a:xfrm>
            <a:off x="8595360" y="4773168"/>
            <a:ext cx="3145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Thin PA Documentation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8595360" y="5230368"/>
            <a:ext cx="31455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Incomplete BMI, comorbidity, and prior-therapy records.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4008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Common GLP-1 Prescribing Mistakes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10896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 01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Indication Must Match the Approved Use</a:t>
            </a:r>
            <a:endParaRPr lang="en-US" sz="3000" dirty="0"/>
          </a:p>
        </p:txBody>
      </p:sp>
      <p:sp>
        <p:nvSpPr>
          <p:cNvPr id="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298448"/>
            <a:ext cx="822960" cy="502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4630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5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Payer criteria differ dramatically by indication. The request must match the drug’s FDA-approved use before it will be covered.</a:t>
            </a:r>
            <a:endParaRPr lang="en-US" sz="1500" dirty="0"/>
          </a:p>
        </p:txBody>
      </p:sp>
      <p:sp>
        <p:nvSpPr>
          <p:cNvPr id="6" name="indica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240280"/>
            <a:ext cx="5349240" cy="228600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240280"/>
            <a:ext cx="109728" cy="2286000"/>
          </a:xfrm>
          <a:prstGeom prst="rect">
            <a:avLst/>
          </a:prstGeom>
          <a:solidFill>
            <a:srgbClr val="C020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24128" y="2459736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FDA-APPROVED INDICATION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024128" y="2715768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Type 2 Diabetes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24128" y="3264408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Ozempic  ·  Mounjaro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024128" y="3758184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5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Covered under diabetes criteria and diagnosis codes.</a:t>
            </a:r>
            <a:endParaRPr lang="en-US" sz="1250" dirty="0"/>
          </a:p>
        </p:txBody>
      </p:sp>
      <p:sp>
        <p:nvSpPr>
          <p:cNvPr id="12" name="indica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240280"/>
            <a:ext cx="5349240" cy="228600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240280"/>
            <a:ext cx="109728" cy="228600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647688" y="2459736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FDA-APPROVED INDICATION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47688" y="2715768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Chronic Weight Management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647688" y="3264408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Wegovy  ·  Zepbound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647688" y="3758184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5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Covered under obesity criteria — BMI thresholds apply.</a:t>
            </a:r>
            <a:endParaRPr lang="en-US" sz="1250" dirty="0"/>
          </a:p>
        </p:txBody>
      </p:sp>
      <p:sp>
        <p:nvSpPr>
          <p:cNvPr id="18" name="flag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828032"/>
            <a:ext cx="10927080" cy="1234440"/>
          </a:xfrm>
          <a:prstGeom prst="rect">
            <a:avLst/>
          </a:prstGeom>
          <a:solidFill>
            <a:srgbClr val="30171A"/>
          </a:solidFill>
          <a:ln w="12700">
            <a:solidFill>
              <a:srgbClr val="C020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14400" y="4956048"/>
            <a:ext cx="10424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E2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CLAIMS FLAG   </a:t>
            </a:r>
            <a:r>
              <a:rPr lang="en-US" sz="13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diabetes-labeled product billed for weight loss without a type 2 diabetes diagnosis is a top denial driver. </a:t>
            </a:r>
            <a:r>
              <a:rPr lang="en-US" sz="1350" b="1" dirty="0">
                <a:solidFill>
                  <a:srgbClr val="E8CC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align drug, indication, and diagnosis codes before submission.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4008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Common GLP-1 Prescribing Mistakes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10896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 02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Respect the Titration Ladder</a:t>
            </a:r>
            <a:endParaRPr lang="en-US" sz="3000" dirty="0"/>
          </a:p>
        </p:txBody>
      </p:sp>
      <p:sp>
        <p:nvSpPr>
          <p:cNvPr id="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298448"/>
            <a:ext cx="822960" cy="502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46304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Titration is the single biggest factor in whether a patient tolerates therapy or quits in the first month. Skipping steps sharply increases discontinuation — and early max-dose fills are a red flag.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304288"/>
          <a:ext cx="4709160" cy="914400"/>
        </p:xfrm>
        <a:graphic>
          <a:graphicData uri="http://schemas.openxmlformats.org/drawingml/2006/table">
            <a:tbl>
              <a:tblPr/>
              <a:tblGrid>
                <a:gridCol w="1874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E8CC7A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Semaglutide — Wegovy</a:t>
                      </a:r>
                      <a:endParaRPr lang="en-US" sz="13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0F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E8CC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0F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E8CC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dose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0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C9AF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Initiation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0.25 mg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C9AF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Ramp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5–8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 mg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C9AF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Ramp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9–12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 mg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C9AF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Ramp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13–16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 mg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E8CC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Maintenance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17+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E8CC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 mg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39712" y="2304288"/>
          <a:ext cx="4709160" cy="914400"/>
        </p:xfrm>
        <a:graphic>
          <a:graphicData uri="http://schemas.openxmlformats.org/drawingml/2006/table">
            <a:tbl>
              <a:tblPr/>
              <a:tblGrid>
                <a:gridCol w="1874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E8CC7A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Tirzepatide — Zepbound</a:t>
                      </a:r>
                      <a:endParaRPr lang="en-US" sz="13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0F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E8CC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0F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E8CC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dose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0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C9AF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Initiation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 mg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C9AF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effective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5–8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mg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C9AF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Ramp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9–12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 mg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C9AF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Common maint.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13–16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E8CC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 (as needed)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6EC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21+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E8CC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mg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2A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0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658368" y="5074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00" b="1" dirty="0">
                <a:solidFill>
                  <a:srgbClr val="E2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 deviate:  </a:t>
            </a:r>
            <a:r>
              <a:rPr lang="en-US" sz="13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4 more weeks at an intolerable step, then re-attempt. Stay sub-maximum if goals are met. After a break, re-escalate at the prior dose — not the next step up.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64008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Common GLP-1 Prescribing Mistakes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10896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 03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Screen for Contraindications and Red Flags</a:t>
            </a:r>
            <a:endParaRPr lang="en-US" sz="3000" dirty="0"/>
          </a:p>
        </p:txBody>
      </p:sp>
      <p:sp>
        <p:nvSpPr>
          <p:cNvPr id="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298448"/>
            <a:ext cx="822960" cy="502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absolut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536192"/>
            <a:ext cx="5303520" cy="3246120"/>
          </a:xfrm>
          <a:prstGeom prst="rect">
            <a:avLst/>
          </a:prstGeom>
          <a:solidFill>
            <a:srgbClr val="241012"/>
          </a:solidFill>
          <a:ln w="15875">
            <a:solidFill>
              <a:srgbClr val="C0202B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32688" y="17373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150" dirty="0">
                <a:solidFill>
                  <a:srgbClr val="E2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 CONTRAINDICATIONS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950976" y="2139696"/>
            <a:ext cx="4736592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or family history of medullary thyroid carcinoma (MTC) — class boxed warning</a:t>
            </a:r>
            <a:endParaRPr lang="en-US" sz="1300" dirty="0"/>
          </a:p>
          <a:p>
            <a:pPr marL="342900" indent="-342900" algn="l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Endocrine Neoplasia type 2 (MEN-2)</a:t>
            </a:r>
            <a:endParaRPr lang="en-US" sz="1300" dirty="0"/>
          </a:p>
          <a:p>
            <a:pPr marL="342900" indent="-342900" algn="l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Pregnancy — stop semaglutide ≥2 months, tirzepatide ≥1 month before conception</a:t>
            </a:r>
            <a:endParaRPr lang="en-US" sz="1300" dirty="0"/>
          </a:p>
          <a:p>
            <a:pPr marL="342900" indent="-342900" algn="l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 hypersensitivity — prior anaphylaxis or angioedema</a:t>
            </a:r>
            <a:endParaRPr lang="en-US" sz="1300" dirty="0"/>
          </a:p>
        </p:txBody>
      </p:sp>
      <p:sp>
        <p:nvSpPr>
          <p:cNvPr id="8" name="cau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45352" y="1536192"/>
            <a:ext cx="5303520" cy="3246120"/>
          </a:xfrm>
          <a:prstGeom prst="rect">
            <a:avLst/>
          </a:prstGeom>
          <a:solidFill>
            <a:srgbClr val="241012"/>
          </a:solidFill>
          <a:ln w="1587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537960" y="17373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15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CAUTIONS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556248" y="2139696"/>
            <a:ext cx="4736592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History of pancreatitis — case-by-case with informed consent; stop if acute pancreatitis develops</a:t>
            </a:r>
            <a:endParaRPr lang="en-US" sz="1300" dirty="0"/>
          </a:p>
          <a:p>
            <a:pPr marL="342900" indent="-342900" algn="l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Pre-existing gastroparesis or severe GI disease — delayed emptying can worsen symptoms</a:t>
            </a:r>
            <a:endParaRPr lang="en-US" sz="1300" dirty="0"/>
          </a:p>
          <a:p>
            <a:pPr marL="342900" indent="-342900" algn="l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inflammatory bowel disease flare</a:t>
            </a:r>
            <a:endParaRPr lang="en-US" sz="1300" dirty="0"/>
          </a:p>
          <a:p>
            <a:pPr marL="342900" indent="-342900" algn="l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Severe hepatic impairment — limited safety data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58368" y="498348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E8CC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Context:  </a:t>
            </a:r>
            <a:r>
              <a:rPr lang="en-US" sz="125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MTC warning is rodent-based and human causation evidence is limited — recent data suggest detection bias, not causation — but the contraindication remains standard of care and must be documented.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4008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Common GLP-1 Prescribing Mistakes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10896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 04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 Interactions, Hypoglycemia &amp; Surgery</a:t>
            </a:r>
            <a:endParaRPr lang="en-US" sz="3000" dirty="0"/>
          </a:p>
        </p:txBody>
      </p:sp>
      <p:sp>
        <p:nvSpPr>
          <p:cNvPr id="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298448"/>
            <a:ext cx="822960" cy="502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interaction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572768"/>
            <a:ext cx="10927080" cy="109728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row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572768"/>
            <a:ext cx="109728" cy="1097280"/>
          </a:xfrm>
          <a:prstGeom prst="rect">
            <a:avLst/>
          </a:prstGeom>
          <a:solidFill>
            <a:srgbClr val="C020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32688" y="1700784"/>
            <a:ext cx="3200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Hypoglycemia risk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251960" y="1700784"/>
            <a:ext cx="7178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GLP-1s rarely cause lows alone — but combined with insulin or a sulfonylurea, proactively reduce those doses to avoid severe hypoglycemia.</a:t>
            </a:r>
            <a:endParaRPr lang="en-US" sz="1300" dirty="0"/>
          </a:p>
        </p:txBody>
      </p:sp>
      <p:sp>
        <p:nvSpPr>
          <p:cNvPr id="9" name="interaction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871216"/>
            <a:ext cx="10927080" cy="109728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row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871216"/>
            <a:ext cx="109728" cy="1097280"/>
          </a:xfrm>
          <a:prstGeom prst="rect">
            <a:avLst/>
          </a:prstGeom>
          <a:solidFill>
            <a:srgbClr val="C020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32688" y="2999232"/>
            <a:ext cx="3200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Altered oral absorption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251960" y="2999232"/>
            <a:ext cx="7178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Slowed gastric emptying changes how quickly some oral drugs are absorbed; review the full medication list before starting therapy.</a:t>
            </a:r>
            <a:endParaRPr lang="en-US" sz="1300" dirty="0"/>
          </a:p>
        </p:txBody>
      </p:sp>
      <p:sp>
        <p:nvSpPr>
          <p:cNvPr id="13" name="interaction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169664"/>
            <a:ext cx="10927080" cy="141732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row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169664"/>
            <a:ext cx="109728" cy="141732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32688" y="4297680"/>
            <a:ext cx="320040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Perioperative management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251960" y="4297680"/>
            <a:ext cx="717804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multi-society guidance: most patients continue GLP-1s before elective surgery; highest GI-risk patients use a pre-op liquid diet. Withholding solely for obesity may constitute bias — a reversal of the 2023 ‘hold’ advice.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58368" y="58064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E2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CLAIMS FLAG   </a:t>
            </a:r>
            <a:r>
              <a:rPr lang="en-US" sz="125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for un-adjusted insulin or sulfonylurea regimens and outdated ‘hold before surgery’ documentation.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4008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Common GLP-1 Prescribing Mistakes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10896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 05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Off-Label, Compounded &amp; Cosmetic Use</a:t>
            </a:r>
            <a:endParaRPr lang="en-US" sz="3000" dirty="0"/>
          </a:p>
        </p:txBody>
      </p:sp>
      <p:sp>
        <p:nvSpPr>
          <p:cNvPr id="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298448"/>
            <a:ext cx="822960" cy="502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627632"/>
            <a:ext cx="5989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FDA declared the semaglutide shortage resolved in Feb 2025, eliminating the legal basis for most compounding.</a:t>
            </a:r>
            <a:endParaRPr lang="en-US" sz="1400" dirty="0"/>
          </a:p>
          <a:p>
            <a:pPr marL="342900" indent="-342900" algn="l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1,150+ adverse-event reports tied to compounded semaglutide by mid-2025.</a:t>
            </a:r>
            <a:endParaRPr lang="en-US" sz="1400" dirty="0"/>
          </a:p>
          <a:p>
            <a:pPr marL="342900" indent="-342900" algn="l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Compounded products cost $100–$300/month versus $1,000+ for brand — a powerful driver of unsupervised use.</a:t>
            </a:r>
            <a:endParaRPr lang="en-US" sz="1400" dirty="0"/>
          </a:p>
          <a:p>
            <a:pPr marL="342900" indent="-342900" algn="l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Cosmetic use in normal-BMI patients raises both harm and liability exposure.</a:t>
            </a:r>
            <a:endParaRPr lang="en-US" sz="1400" dirty="0"/>
          </a:p>
        </p:txBody>
      </p:sp>
      <p:sp>
        <p:nvSpPr>
          <p:cNvPr id="6" name="cas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95160" y="1572768"/>
            <a:ext cx="4553712" cy="4160520"/>
          </a:xfrm>
          <a:prstGeom prst="rect">
            <a:avLst/>
          </a:prstGeom>
          <a:solidFill>
            <a:srgbClr val="30171A"/>
          </a:solidFill>
          <a:ln w="15875">
            <a:solidFill>
              <a:srgbClr val="C0202B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case 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95160" y="1572768"/>
            <a:ext cx="4553712" cy="566928"/>
          </a:xfrm>
          <a:prstGeom prst="rect">
            <a:avLst/>
          </a:prstGeom>
          <a:solidFill>
            <a:srgbClr val="7A0F1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269480" y="1572768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E8CC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REPORT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269480" y="2286000"/>
            <a:ext cx="40050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7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Subocclusive ileus after off-label high-dose semaglutide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287768" y="3200400"/>
            <a:ext cx="398678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03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b="1" dirty="0">
                <a:solidFill>
                  <a:srgbClr val="E8CC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37-year-old woman  ·  normal BMI</a:t>
            </a:r>
            <a:endParaRPr lang="en-US" sz="1250" dirty="0"/>
          </a:p>
          <a:p>
            <a:pPr marL="342900" indent="-342900" algn="l">
              <a:lnSpc>
                <a:spcPct val="103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Unsupervised high-dose semaglutide for cosmetic weight loss</a:t>
            </a:r>
            <a:endParaRPr lang="en-US" sz="1250" dirty="0"/>
          </a:p>
          <a:p>
            <a:pPr marL="342900" indent="-342900" algn="l">
              <a:lnSpc>
                <a:spcPct val="103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Developed functional intestinal obstruction (subocclusive ileus)</a:t>
            </a:r>
            <a:endParaRPr lang="en-US" sz="1250" dirty="0"/>
          </a:p>
          <a:p>
            <a:pPr marL="342900" indent="-342900" algn="l">
              <a:lnSpc>
                <a:spcPct val="103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Lesson: maintain a high index of suspicion for GLP-1 GI complications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4008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Common GLP-1 Prescribing Mistakes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10896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 06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a Complete Prior-Authorization Packet</a:t>
            </a:r>
            <a:endParaRPr lang="en-US" sz="3000" dirty="0"/>
          </a:p>
        </p:txBody>
      </p:sp>
      <p:sp>
        <p:nvSpPr>
          <p:cNvPr id="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298448"/>
            <a:ext cx="822960" cy="502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517904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payer criteria — obesity GLP-1s (Wegovy / Zepbound)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58368" y="1938528"/>
            <a:ext cx="6720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05000"/>
              </a:lnSpc>
              <a:spcAft>
                <a:spcPts val="1300"/>
              </a:spcAft>
              <a:buSzPct val="100000"/>
              <a:buChar char="✓"/>
            </a:pPr>
            <a:r>
              <a:rPr lang="en-US" sz="13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≥ 30, or ≥ 27 with a weight-related comorbidity (HTN, T2DM, dyslipidemia, OSA)</a:t>
            </a:r>
            <a:endParaRPr lang="en-US" sz="1350" dirty="0"/>
          </a:p>
          <a:p>
            <a:pPr marL="342900" indent="-342900" algn="l">
              <a:lnSpc>
                <a:spcPct val="105000"/>
              </a:lnSpc>
              <a:spcAft>
                <a:spcPts val="1300"/>
              </a:spcAft>
              <a:buSzPct val="100000"/>
              <a:buChar char="✓"/>
            </a:pPr>
            <a:r>
              <a:rPr lang="en-US" sz="13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6 months in a comprehensive weight-management program</a:t>
            </a:r>
            <a:endParaRPr lang="en-US" sz="1350" dirty="0"/>
          </a:p>
          <a:p>
            <a:pPr marL="342900" indent="-342900" algn="l">
              <a:lnSpc>
                <a:spcPct val="105000"/>
              </a:lnSpc>
              <a:spcAft>
                <a:spcPts val="1300"/>
              </a:spcAft>
              <a:buSzPct val="100000"/>
              <a:buChar char="✓"/>
            </a:pPr>
            <a:r>
              <a:rPr lang="en-US" sz="13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trial and failure of lifestyle intervention</a:t>
            </a:r>
            <a:endParaRPr lang="en-US" sz="1350" dirty="0"/>
          </a:p>
          <a:p>
            <a:pPr marL="342900" indent="-342900" algn="l">
              <a:lnSpc>
                <a:spcPct val="105000"/>
              </a:lnSpc>
              <a:spcAft>
                <a:spcPts val="1300"/>
              </a:spcAft>
              <a:buSzPct val="100000"/>
              <a:buChar char="✓"/>
            </a:pPr>
            <a:r>
              <a:rPr lang="en-US" sz="13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plans: prior trial of phentermine, orlistat, or Contrave</a:t>
            </a:r>
            <a:endParaRPr lang="en-US" sz="1350" dirty="0"/>
          </a:p>
          <a:p>
            <a:pPr marL="342900" indent="-342900" algn="l">
              <a:lnSpc>
                <a:spcPct val="105000"/>
              </a:lnSpc>
              <a:spcAft>
                <a:spcPts val="1300"/>
              </a:spcAft>
              <a:buSzPct val="100000"/>
              <a:buChar char="✓"/>
            </a:pPr>
            <a:r>
              <a:rPr lang="en-US" sz="135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contraindications on record (MTC/MEN-2, pancreatitis)</a:t>
            </a:r>
            <a:endParaRPr lang="en-US" sz="1350" dirty="0"/>
          </a:p>
        </p:txBody>
      </p:sp>
      <p:sp>
        <p:nvSpPr>
          <p:cNvPr id="7" name="char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26680" y="1572768"/>
            <a:ext cx="3822192" cy="416052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001000" y="1792224"/>
            <a:ext cx="3273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kern="0" spc="15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FIRST-PASS APPROVAL</a:t>
            </a:r>
            <a:endParaRPr lang="en-US" sz="1150" dirty="0"/>
          </a:p>
        </p:txBody>
      </p:sp>
      <p:sp>
        <p:nvSpPr>
          <p:cNvPr id="9" name="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0" y="3959352"/>
            <a:ext cx="1143000" cy="859536"/>
          </a:xfrm>
          <a:prstGeom prst="rect">
            <a:avLst/>
          </a:prstGeom>
          <a:solidFill>
            <a:srgbClr val="C020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092440" y="3502152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&lt;40%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001000" y="4892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Incomplete</a:t>
            </a:r>
            <a:endParaRPr lang="en-US" sz="1200" dirty="0"/>
          </a:p>
        </p:txBody>
      </p:sp>
      <p:sp>
        <p:nvSpPr>
          <p:cNvPr id="12" name="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4080" y="3056839"/>
            <a:ext cx="1143000" cy="1762049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46920" y="2599639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&gt;80%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9555480" y="4892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</a:t>
            </a:r>
            <a:endParaRPr lang="en-US" sz="1200" dirty="0"/>
          </a:p>
        </p:txBody>
      </p:sp>
      <p:sp>
        <p:nvSpPr>
          <p:cNvPr id="15" name="base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01000" y="4818888"/>
            <a:ext cx="3273552" cy="0"/>
          </a:xfrm>
          <a:prstGeom prst="line">
            <a:avLst/>
          </a:prstGeom>
          <a:noFill/>
          <a:ln w="12700">
            <a:solidFill>
              <a:srgbClr val="5A2A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001000" y="5166360"/>
            <a:ext cx="3273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i="1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Complete, payer-specific documentation more than doubles approval.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008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Common GLP-1 Prescribing Mistakes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10896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CASE-BASED REVIEW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Files: The Mistake and the Fix</a:t>
            </a:r>
            <a:endParaRPr lang="en-US" sz="3000" dirty="0"/>
          </a:p>
        </p:txBody>
      </p:sp>
      <p:sp>
        <p:nvSpPr>
          <p:cNvPr id="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298448"/>
            <a:ext cx="822960" cy="502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case colum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572768"/>
            <a:ext cx="3602736" cy="416052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ase tab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572768"/>
            <a:ext cx="3602736" cy="621792"/>
          </a:xfrm>
          <a:prstGeom prst="rect">
            <a:avLst/>
          </a:prstGeom>
          <a:solidFill>
            <a:srgbClr val="7A0F1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1572768"/>
            <a:ext cx="31455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E8CC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A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96112" y="2340864"/>
            <a:ext cx="31272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65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Fast-Titration Denial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896112" y="3163824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E2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WENT WRONG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896112" y="3419856"/>
            <a:ext cx="312724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Started at a high dose; severe GI intolerance forced discontinuation. The claim shows skipped ladder steps.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96112" y="4636008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FIX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896112" y="4892040"/>
            <a:ext cx="31272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stepwise ladder; hold and re-escalate at the prior dose.</a:t>
            </a:r>
            <a:endParaRPr lang="en-US" sz="1200" dirty="0"/>
          </a:p>
        </p:txBody>
      </p:sp>
      <p:sp>
        <p:nvSpPr>
          <p:cNvPr id="13" name="case colum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98848" y="1572768"/>
            <a:ext cx="3602736" cy="416052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ase tab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98848" y="1572768"/>
            <a:ext cx="3602736" cy="621792"/>
          </a:xfrm>
          <a:prstGeom prst="rect">
            <a:avLst/>
          </a:prstGeom>
          <a:solidFill>
            <a:srgbClr val="7A0F1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54880" y="1572768"/>
            <a:ext cx="31455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E8CC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B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754880" y="2340864"/>
            <a:ext cx="31272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65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Indication Mismatch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4754880" y="3163824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E2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WENT WRONG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4754880" y="3419856"/>
            <a:ext cx="312724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diabetes-labeled drug was billed for weight loss with no type 2 diabetes diagnosis on file.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754880" y="4636008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FIX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4754880" y="4892040"/>
            <a:ext cx="31272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the drug to its FDA indication and supporting diagnosis codes.</a:t>
            </a:r>
            <a:endParaRPr lang="en-US" sz="1200" dirty="0"/>
          </a:p>
        </p:txBody>
      </p:sp>
      <p:sp>
        <p:nvSpPr>
          <p:cNvPr id="21" name="case colum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7616" y="1572768"/>
            <a:ext cx="3602736" cy="4160520"/>
          </a:xfrm>
          <a:prstGeom prst="rect">
            <a:avLst/>
          </a:prstGeom>
          <a:solidFill>
            <a:srgbClr val="241012"/>
          </a:solidFill>
          <a:ln w="12700">
            <a:solidFill>
              <a:srgbClr val="5A2A2C"/>
            </a:solidFill>
            <a:prstDash val="solid"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case tab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7616" y="1572768"/>
            <a:ext cx="3602736" cy="621792"/>
          </a:xfrm>
          <a:prstGeom prst="rect">
            <a:avLst/>
          </a:prstGeom>
          <a:solidFill>
            <a:srgbClr val="7A0F1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613648" y="1572768"/>
            <a:ext cx="31455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E8CC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C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8613648" y="2340864"/>
            <a:ext cx="31272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65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Compounded Shortcut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8613648" y="3163824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E23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WENT WRONG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8613648" y="3419856"/>
            <a:ext cx="312724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Normal-BMI patient used compounded high-dose semaglutide; ED visit for intestinal obstruction.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613648" y="4636008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FIX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613648" y="4892040"/>
            <a:ext cx="31272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FDA-approved products with appropriate patient selection.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4008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Common GLP-1 Prescribing Mistakes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405">
              <a:alpha val="8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4572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ADJUSTER’S RED-FLAG CHECKLIST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Checks Before You Sign Off</a:t>
            </a:r>
            <a:endParaRPr lang="en-US" sz="3000" dirty="0"/>
          </a:p>
        </p:txBody>
      </p:sp>
      <p:sp>
        <p:nvSpPr>
          <p:cNvPr id="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481328"/>
            <a:ext cx="960120" cy="5486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check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74520"/>
            <a:ext cx="5486400" cy="841248"/>
          </a:xfrm>
          <a:prstGeom prst="rect">
            <a:avLst/>
          </a:prstGeom>
          <a:solidFill>
            <a:srgbClr val="24101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41248" y="1874520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435608" y="1947672"/>
            <a:ext cx="4526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Indication and diagnosis match the drug’s FDA label</a:t>
            </a:r>
            <a:endParaRPr lang="en-US" sz="1300" dirty="0"/>
          </a:p>
        </p:txBody>
      </p:sp>
      <p:sp>
        <p:nvSpPr>
          <p:cNvPr id="9" name="check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4808" y="1874520"/>
            <a:ext cx="5486400" cy="841248"/>
          </a:xfrm>
          <a:prstGeom prst="rect">
            <a:avLst/>
          </a:prstGeom>
          <a:solidFill>
            <a:srgbClr val="24101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647688" y="1874520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242048" y="1947672"/>
            <a:ext cx="4526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Titration follows the approved ladder — no early max-dose fills</a:t>
            </a:r>
            <a:endParaRPr lang="en-US" sz="1300" dirty="0"/>
          </a:p>
        </p:txBody>
      </p:sp>
      <p:sp>
        <p:nvSpPr>
          <p:cNvPr id="12" name="check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2862072"/>
            <a:ext cx="5486400" cy="841248"/>
          </a:xfrm>
          <a:prstGeom prst="rect">
            <a:avLst/>
          </a:prstGeom>
          <a:solidFill>
            <a:srgbClr val="24101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41248" y="2862072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435608" y="2935224"/>
            <a:ext cx="4526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Contraindications screened: MTC/MEN-2, pregnancy, pancreatitis</a:t>
            </a:r>
            <a:endParaRPr lang="en-US" sz="1300" dirty="0"/>
          </a:p>
        </p:txBody>
      </p:sp>
      <p:sp>
        <p:nvSpPr>
          <p:cNvPr id="15" name="check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4808" y="2862072"/>
            <a:ext cx="5486400" cy="841248"/>
          </a:xfrm>
          <a:prstGeom prst="rect">
            <a:avLst/>
          </a:prstGeom>
          <a:solidFill>
            <a:srgbClr val="24101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647688" y="2862072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242048" y="2935224"/>
            <a:ext cx="4526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Concomitant insulin or sulfonylurea doses adjusted</a:t>
            </a:r>
            <a:endParaRPr lang="en-US" sz="1300" dirty="0"/>
          </a:p>
        </p:txBody>
      </p:sp>
      <p:sp>
        <p:nvSpPr>
          <p:cNvPr id="18" name="check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849624"/>
            <a:ext cx="5486400" cy="841248"/>
          </a:xfrm>
          <a:prstGeom prst="rect">
            <a:avLst/>
          </a:prstGeom>
          <a:solidFill>
            <a:srgbClr val="24101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41248" y="3849624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435608" y="3922776"/>
            <a:ext cx="4526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FDA-approved product, not compounded; BMI supports the request</a:t>
            </a:r>
            <a:endParaRPr lang="en-US" sz="1300" dirty="0"/>
          </a:p>
        </p:txBody>
      </p:sp>
      <p:sp>
        <p:nvSpPr>
          <p:cNvPr id="21" name="check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4808" y="3849624"/>
            <a:ext cx="5486400" cy="841248"/>
          </a:xfrm>
          <a:prstGeom prst="rect">
            <a:avLst/>
          </a:prstGeom>
          <a:solidFill>
            <a:srgbClr val="24101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647688" y="3849624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7242048" y="3922776"/>
            <a:ext cx="4526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00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 packet complete: BMI, comorbidity, program, prior trials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58368" y="507492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8CC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Bottom line:  </a:t>
            </a:r>
            <a:r>
              <a:rPr lang="en-US" sz="1500" i="1" dirty="0">
                <a:solidFill>
                  <a:srgbClr val="F6EC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Complete, accurate documentation is the difference between a &lt;40% and an &gt;80% approval.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58368" y="626364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C9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Educational summary based on 2024–2026 clinical and payer guidance. Not medical advice or a coverage determination.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10504</TotalTime>
  <Words>1189</Words>
  <Application>Microsoft Office PowerPoint</Application>
  <PresentationFormat>Widescreen</PresentationFormat>
  <Paragraphs>200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Georgia</vt:lpstr>
      <vt:lpstr>Office Theme</vt:lpstr>
      <vt:lpstr>Avoiding Common GLP-1 Prescribing Mistakes</vt:lpstr>
      <vt:lpstr>Why GLP-1 Prescribing Draws Scrutiny</vt:lpstr>
      <vt:lpstr>Six Mistakes That Drive Denials and Harm</vt:lpstr>
      <vt:lpstr>Indication Must Match the Approved Use</vt:lpstr>
      <vt:lpstr>Respect the Titration Ladder</vt:lpstr>
      <vt:lpstr>Screen for Contraindications and Red Flags</vt:lpstr>
      <vt:lpstr>Manage Interactions, Hypoglycemia &amp; Surgery</vt:lpstr>
      <vt:lpstr>Off-Label, Compounded &amp; Cosmetic Use</vt:lpstr>
      <vt:lpstr>Build a Complete Prior-Authorization Packet</vt:lpstr>
      <vt:lpstr>Case Files: The Mistake and the Fix</vt:lpstr>
      <vt:lpstr>Six Checks Before You Sign Off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Sherry-Ann Brown MD PhD FACC FAHA</dc:creator>
  <cp:lastModifiedBy>Sherry-Ann Brown MD PhD FACC FAHA</cp:lastModifiedBy>
  <cp:revision>1</cp:revision>
  <dcterms:created xsi:type="dcterms:W3CDTF">2026-07-16T17:50:26Z</dcterms:created>
  <dcterms:modified xsi:type="dcterms:W3CDTF">2026-07-24T00:55:21Z</dcterms:modified>
</cp:coreProperties>
</file>