
<file path=[Content_Types].xml><?xml version="1.0" encoding="utf-8"?>
<Types xmlns="http://schemas.openxmlformats.org/package/2006/content-types">
  <Default Extension="jpeg" ContentType="image/jpeg"/>
  <Default Extension="jpg" ContentType="image/jp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67" y="4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Weight change</c:v>
                </c:pt>
              </c:strCache>
            </c:strRef>
          </c:tx>
          <c:spPr>
            <a:solidFill>
              <a:srgbClr val="D4AF37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A1A-45DA-9E87-976A9D67F24B}"/>
              </c:ext>
            </c:extLst>
          </c:dPt>
          <c:dPt>
            <c:idx val="1"/>
            <c:invertIfNegative val="0"/>
            <c:bubble3D val="0"/>
            <c:spPr>
              <a:solidFill>
                <a:srgbClr val="8B162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6A1A-45DA-9E87-976A9D67F24B}"/>
              </c:ext>
            </c:extLst>
          </c:dPt>
          <c:dLbls>
            <c:numFmt formatCode="\+0.0;\-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 i="0" u="none" strike="noStrike">
                    <a:solidFill>
                      <a:srgbClr val="F6ECD8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Continued semaglutide</c:v>
                </c:pt>
                <c:pt idx="1">
                  <c:v>Switched to placebo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-7.9</c:v>
                </c:pt>
                <c:pt idx="1">
                  <c:v>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A1A-45DA-9E87-976A9D67F24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1" i="0" u="none" strike="noStrike">
                <a:solidFill>
                  <a:srgbClr val="F6ECD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5A2A2A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B98A83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B98A83"/>
                    </a:solidFill>
                    <a:latin typeface="Arial"/>
                  </a:rPr>
                  <a:t>Additional % body-weight change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B98A83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4060A"/>
        </a:solidFill>
        <a:ln>
          <a:noFill/>
        </a:ln>
        <a:effectLst/>
      </c:spPr>
    </c:plotArea>
    <c:plotVisOnly val="1"/>
    <c:dispBlanksAs val="span"/>
    <c:showDLblsOverMax val="1"/>
  </c:chart>
  <c:spPr>
    <a:solidFill>
      <a:srgbClr val="24060A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Weight change</c:v>
                </c:pt>
              </c:strCache>
            </c:strRef>
          </c:tx>
          <c:spPr>
            <a:solidFill>
              <a:srgbClr val="D4AF37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212-4B30-8E96-8544477071C8}"/>
              </c:ext>
            </c:extLst>
          </c:dPt>
          <c:dPt>
            <c:idx val="1"/>
            <c:invertIfNegative val="0"/>
            <c:bubble3D val="0"/>
            <c:spPr>
              <a:solidFill>
                <a:srgbClr val="8B162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7212-4B30-8E96-8544477071C8}"/>
              </c:ext>
            </c:extLst>
          </c:dPt>
          <c:dLbls>
            <c:numFmt formatCode="\+0.0;\-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 i="0" u="none" strike="noStrike">
                    <a:solidFill>
                      <a:srgbClr val="F6ECD8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Continued tirzepatide</c:v>
                </c:pt>
                <c:pt idx="1">
                  <c:v>Switched to placebo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-5.5</c:v>
                </c:pt>
                <c:pt idx="1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12-4B30-8E96-8544477071C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1" i="0" u="none" strike="noStrike">
                <a:solidFill>
                  <a:srgbClr val="F6ECD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5A2A2A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B98A83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B98A83"/>
                    </a:solidFill>
                    <a:latin typeface="Arial"/>
                  </a:rPr>
                  <a:t>Additional % body-weight change (52 wks)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B98A83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4060A"/>
        </a:solidFill>
        <a:ln>
          <a:noFill/>
        </a:ln>
        <a:effectLst/>
      </c:spPr>
    </c:plotArea>
    <c:plotVisOnly val="1"/>
    <c:dispBlanksAs val="span"/>
    <c:showDLblsOverMax val="1"/>
  </c:chart>
  <c:spPr>
    <a:solidFill>
      <a:srgbClr val="24060A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Patients</c:v>
                </c:pt>
              </c:strCache>
            </c:strRef>
          </c:tx>
          <c:spPr>
            <a:solidFill>
              <a:srgbClr val="D4AF37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87E-4CA3-BFB2-C6919B272DAD}"/>
              </c:ext>
            </c:extLst>
          </c:dPt>
          <c:dPt>
            <c:idx val="1"/>
            <c:invertIfNegative val="0"/>
            <c:bubble3D val="0"/>
            <c:spPr>
              <a:solidFill>
                <a:srgbClr val="F0D58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D87E-4CA3-BFB2-C6919B272DAD}"/>
              </c:ext>
            </c:extLst>
          </c:dPt>
          <c:dPt>
            <c:idx val="2"/>
            <c:invertIfNegative val="0"/>
            <c:bubble3D val="0"/>
            <c:spPr>
              <a:solidFill>
                <a:srgbClr val="C0632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D87E-4CA3-BFB2-C6919B272DAD}"/>
              </c:ext>
            </c:extLst>
          </c:dPt>
          <c:dPt>
            <c:idx val="3"/>
            <c:invertIfNegative val="0"/>
            <c:bubble3D val="0"/>
            <c:spPr>
              <a:solidFill>
                <a:srgbClr val="8B162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D87E-4CA3-BFB2-C6919B272DAD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 i="0" u="none" strike="noStrike">
                    <a:solidFill>
                      <a:srgbClr val="F6ECD8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&lt;25% regained</c:v>
                </c:pt>
                <c:pt idx="1">
                  <c:v>25–&lt;50%</c:v>
                </c:pt>
                <c:pt idx="2">
                  <c:v>50–&lt;75%</c:v>
                </c:pt>
                <c:pt idx="3">
                  <c:v>≥75% regained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54</c:v>
                </c:pt>
                <c:pt idx="1">
                  <c:v>77</c:v>
                </c:pt>
                <c:pt idx="2">
                  <c:v>103</c:v>
                </c:pt>
                <c:pt idx="3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87E-4CA3-BFB2-C6919B272DA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1" i="0" u="none" strike="noStrike">
                <a:solidFill>
                  <a:srgbClr val="F6ECD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5A2A2A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B98A83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B98A83"/>
                    </a:solidFill>
                    <a:latin typeface="Arial"/>
                  </a:rPr>
                  <a:t>Number of patients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B98A83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4060A"/>
        </a:solidFill>
        <a:ln>
          <a:noFill/>
        </a:ln>
        <a:effectLst/>
      </c:spPr>
    </c:plotArea>
    <c:plotVisOnly val="1"/>
    <c:dispBlanksAs val="span"/>
    <c:showDLblsOverMax val="1"/>
  </c:chart>
  <c:spPr>
    <a:solidFill>
      <a:srgbClr val="24060A"/>
    </a:solidFill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List price</c:v>
                </c:pt>
              </c:strCache>
            </c:strRef>
          </c:tx>
          <c:spPr>
            <a:solidFill>
              <a:srgbClr val="8B1620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7F6-4344-A55F-34BFC416D2A8}"/>
              </c:ext>
            </c:extLst>
          </c:dPt>
          <c:dPt>
            <c:idx val="1"/>
            <c:invertIfNegative val="0"/>
            <c:bubble3D val="0"/>
            <c:spPr>
              <a:solidFill>
                <a:srgbClr val="D4AF3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67F6-4344-A55F-34BFC416D2A8}"/>
              </c:ext>
            </c:extLst>
          </c:dPt>
          <c:dLbls>
            <c:numFmt formatCode="\$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 i="0" u="none" strike="noStrike">
                    <a:solidFill>
                      <a:srgbClr val="F6ECD8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Wegovy</c:v>
                </c:pt>
                <c:pt idx="1">
                  <c:v>Zepbound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1349</c:v>
                </c:pt>
                <c:pt idx="1">
                  <c:v>1086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7F6-4344-A55F-34BFC416D2A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1" i="0" u="none" strike="noStrike">
                <a:solidFill>
                  <a:srgbClr val="F6ECD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6350" cap="flat">
              <a:solidFill>
                <a:srgbClr val="5A2A2A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B98A83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B98A83"/>
                    </a:solidFill>
                    <a:latin typeface="Arial"/>
                  </a:rPr>
                  <a:t>Monthly list price (US$)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B98A83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4060A"/>
        </a:solidFill>
        <a:ln>
          <a:noFill/>
        </a:ln>
        <a:effectLst/>
      </c:spPr>
    </c:plotArea>
    <c:plotVisOnly val="1"/>
    <c:dispBlanksAs val="span"/>
    <c:showDLblsOverMax val="1"/>
  </c:chart>
  <c:spPr>
    <a:solidFill>
      <a:srgbClr val="24060A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2406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10896"/>
            <a:ext cx="110642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 algn="l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SLIDE">
    <p:bg>
      <p:bgPr>
        <a:solidFill>
          <a:srgbClr val="2406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2331720"/>
            <a:ext cx="1051560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8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 algn="l">
              <a:buNone/>
            </a:pPr>
            <a:endParaRPr lang="en-US" sz="4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075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bstract crimson and gold background"/>
          <p:cNvPicPr>
            <a:picLocks noChangeAspect="1"/>
          </p:cNvPicPr>
          <p:nvPr/>
        </p:nvPicPr>
        <p:blipFill>
          <a:blip r:embed="rId3"/>
          <a:srcRect t="7811" b="781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6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2148840"/>
            <a:ext cx="5852160" cy="4572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841248" y="16002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4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RISK &amp; COST BRIEFING</a:t>
            </a:r>
            <a:endParaRPr lang="en-US" sz="1500" dirty="0"/>
          </a:p>
        </p:txBody>
      </p:sp>
      <p:sp>
        <p:nvSpPr>
          <p:cNvPr id="6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2331720"/>
            <a:ext cx="105156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48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Weight Regain After GLP-1 Discontinuation</a:t>
            </a:r>
            <a:endParaRPr lang="en-US" sz="4800" dirty="0"/>
          </a:p>
        </p:txBody>
      </p:sp>
      <p:sp>
        <p:nvSpPr>
          <p:cNvPr id="7" name="Text 4"/>
          <p:cNvSpPr/>
          <p:nvPr/>
        </p:nvSpPr>
        <p:spPr>
          <a:xfrm>
            <a:off x="859536" y="4343400"/>
            <a:ext cx="9692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evidence shows when patients stop semaglutide and tirzepatide — and why it matters for coverage, underwriting, and claims.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859536" y="58064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0D5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for insurance adjusters</a:t>
            </a:r>
            <a:r>
              <a:rPr lang="en-US" sz="1300" dirty="0">
                <a:solidFill>
                  <a:srgbClr val="B98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July 2026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10896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Bottom Line Up Front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66928" y="107899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SUMMARY</a:t>
            </a:r>
            <a:endParaRPr lang="en-US" sz="1200" dirty="0"/>
          </a:p>
        </p:txBody>
      </p:sp>
      <p:sp>
        <p:nvSpPr>
          <p:cNvPr id="4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463040"/>
            <a:ext cx="1371600" cy="25603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footer 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620256"/>
            <a:ext cx="12191695" cy="10973"/>
          </a:xfrm>
          <a:prstGeom prst="rect">
            <a:avLst/>
          </a:prstGeom>
          <a:solidFill>
            <a:srgbClr val="8B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645566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98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Regain After GLP-1 Discontinuation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430000" y="6455664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8" name="sta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828800"/>
            <a:ext cx="3529584" cy="1783080"/>
          </a:xfrm>
          <a:prstGeom prst="rect">
            <a:avLst/>
          </a:prstGeom>
          <a:solidFill>
            <a:srgbClr val="45111A"/>
          </a:solidFill>
          <a:ln w="12700">
            <a:solidFill>
              <a:srgbClr val="D4AF37"/>
            </a:solidFill>
            <a:prstDash val="solid"/>
          </a:ln>
          <a:effectLst>
            <a:outerShdw blurRad="1016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828800"/>
            <a:ext cx="64008" cy="178308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49808" y="1975104"/>
            <a:ext cx="3209544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~2/3</a:t>
            </a:r>
            <a:endParaRPr lang="en-US" sz="3800" dirty="0"/>
          </a:p>
        </p:txBody>
      </p:sp>
      <p:sp>
        <p:nvSpPr>
          <p:cNvPr id="11" name="Text 9"/>
          <p:cNvSpPr/>
          <p:nvPr/>
        </p:nvSpPr>
        <p:spPr>
          <a:xfrm>
            <a:off x="768096" y="2862986"/>
            <a:ext cx="3163824" cy="677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lost weight is regained within 12 months of stopping semaglutide (STEP 1 extension)</a:t>
            </a:r>
            <a:endParaRPr lang="en-US" sz="1250" dirty="0"/>
          </a:p>
        </p:txBody>
      </p:sp>
      <p:sp>
        <p:nvSpPr>
          <p:cNvPr id="12" name="sta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52544" y="1828800"/>
            <a:ext cx="3529584" cy="1783080"/>
          </a:xfrm>
          <a:prstGeom prst="rect">
            <a:avLst/>
          </a:prstGeom>
          <a:solidFill>
            <a:srgbClr val="45111A"/>
          </a:solidFill>
          <a:ln w="12700">
            <a:solidFill>
              <a:srgbClr val="D4AF37"/>
            </a:solidFill>
            <a:prstDash val="solid"/>
          </a:ln>
          <a:effectLst>
            <a:outerShdw blurRad="1016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52544" y="1828800"/>
            <a:ext cx="64008" cy="178308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535424" y="1975104"/>
            <a:ext cx="3209544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D9A9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82%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4553712" y="2862986"/>
            <a:ext cx="3163824" cy="677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tirzepatide patients regained &gt;25% of lost weight one year after withdrawal (SURMOUNT-4)</a:t>
            </a:r>
            <a:endParaRPr lang="en-US" sz="1250" dirty="0"/>
          </a:p>
        </p:txBody>
      </p:sp>
      <p:sp>
        <p:nvSpPr>
          <p:cNvPr id="16" name="sta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38160" y="1828800"/>
            <a:ext cx="3529584" cy="1783080"/>
          </a:xfrm>
          <a:prstGeom prst="rect">
            <a:avLst/>
          </a:prstGeom>
          <a:solidFill>
            <a:srgbClr val="45111A"/>
          </a:solidFill>
          <a:ln w="12700">
            <a:solidFill>
              <a:srgbClr val="D4AF37"/>
            </a:solidFill>
            <a:prstDash val="solid"/>
          </a:ln>
          <a:effectLst>
            <a:outerShdw blurRad="1016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38160" y="1828800"/>
            <a:ext cx="64008" cy="178308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321040" y="1975104"/>
            <a:ext cx="3209544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$1,000+</a:t>
            </a:r>
            <a:endParaRPr lang="en-US" sz="3800" dirty="0"/>
          </a:p>
        </p:txBody>
      </p:sp>
      <p:sp>
        <p:nvSpPr>
          <p:cNvPr id="19" name="Text 17"/>
          <p:cNvSpPr/>
          <p:nvPr/>
        </p:nvSpPr>
        <p:spPr>
          <a:xfrm>
            <a:off x="8339328" y="2862986"/>
            <a:ext cx="3163824" cy="677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typical monthly list price per patient — a recurring, open-ended cost exposure</a:t>
            </a:r>
            <a:endParaRPr lang="en-US" sz="1250" dirty="0"/>
          </a:p>
        </p:txBody>
      </p:sp>
      <p:sp>
        <p:nvSpPr>
          <p:cNvPr id="20" name="takeaway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977640"/>
            <a:ext cx="11064240" cy="2148840"/>
          </a:xfrm>
          <a:prstGeom prst="rect">
            <a:avLst/>
          </a:prstGeom>
          <a:solidFill>
            <a:srgbClr val="300810"/>
          </a:solidFill>
          <a:ln w="12700">
            <a:solidFill>
              <a:srgbClr val="8B16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977640"/>
            <a:ext cx="82296" cy="214884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868680" y="416052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it matters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868680" y="461772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550" b="1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receptor agonists are maintenance therapy, not a cure. </a:t>
            </a:r>
            <a:r>
              <a:rPr lang="en-US" sz="15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Stopping reliably reverses weight loss and the cardiometabolic gains that came with it. For insurers, the risk is not a one-time procedure but an </a:t>
            </a:r>
            <a:r>
              <a:rPr lang="en-US" sz="1550" b="1" dirty="0">
                <a:solidFill>
                  <a:srgbClr val="F0D5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indefinite treatment horizon</a:t>
            </a:r>
            <a:r>
              <a:rPr lang="en-US" sz="15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with high discontinuation and high regain once therapy lapses.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10896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GLP-1 Medications Are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66928" y="107899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</a:t>
            </a:r>
            <a:endParaRPr lang="en-US" sz="1200" dirty="0"/>
          </a:p>
        </p:txBody>
      </p:sp>
      <p:sp>
        <p:nvSpPr>
          <p:cNvPr id="4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463040"/>
            <a:ext cx="1371600" cy="25603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footer 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620256"/>
            <a:ext cx="12191695" cy="10973"/>
          </a:xfrm>
          <a:prstGeom prst="rect">
            <a:avLst/>
          </a:prstGeom>
          <a:solidFill>
            <a:srgbClr val="8B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645566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98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Regain After GLP-1 Discontinuation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430000" y="6455664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pic>
        <p:nvPicPr>
          <p:cNvPr id="8" name="Image 0" descr="GLP-1 injection pen on dark marble"/>
          <p:cNvPicPr>
            <a:picLocks noChangeAspect="1"/>
          </p:cNvPicPr>
          <p:nvPr/>
        </p:nvPicPr>
        <p:blipFill>
          <a:blip r:embed="rId3"/>
          <a:srcRect l="19583" r="19583"/>
          <a:stretch/>
        </p:blipFill>
        <p:spPr>
          <a:xfrm>
            <a:off x="7635240" y="1737360"/>
            <a:ext cx="4005072" cy="4389120"/>
          </a:xfrm>
          <a:prstGeom prst="rect">
            <a:avLst/>
          </a:prstGeom>
        </p:spPr>
      </p:pic>
      <p:sp>
        <p:nvSpPr>
          <p:cNvPr id="9" name="image fram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35240" y="1737360"/>
            <a:ext cx="4005072" cy="4389120"/>
          </a:xfrm>
          <a:prstGeom prst="rect">
            <a:avLst/>
          </a:prstGeom>
          <a:ln w="1270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566928" y="1828800"/>
            <a:ext cx="6766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receptor agonists mimic a gut hormone that curbs appetite and slows gastric emptying, producing 15–21% average weight loss in trials.</a:t>
            </a:r>
            <a:endParaRPr lang="en-US" sz="1600" dirty="0"/>
          </a:p>
        </p:txBody>
      </p:sp>
      <p:sp>
        <p:nvSpPr>
          <p:cNvPr id="11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2971800"/>
            <a:ext cx="6766560" cy="658368"/>
          </a:xfrm>
          <a:prstGeom prst="rect">
            <a:avLst/>
          </a:prstGeom>
          <a:solidFill>
            <a:srgbClr val="45111A"/>
          </a:solidFill>
          <a:ln w="9525">
            <a:solidFill>
              <a:srgbClr val="8B16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713232" y="2971800"/>
            <a:ext cx="2194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0D5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Semaglutide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2880360" y="2971800"/>
            <a:ext cx="4343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Wegovy (obesity) · Ozempic (type 2 diabetes)</a:t>
            </a:r>
            <a:endParaRPr lang="en-US" sz="1250" dirty="0"/>
          </a:p>
        </p:txBody>
      </p:sp>
      <p:sp>
        <p:nvSpPr>
          <p:cNvPr id="14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721608"/>
            <a:ext cx="6766560" cy="658368"/>
          </a:xfrm>
          <a:prstGeom prst="rect">
            <a:avLst/>
          </a:prstGeom>
          <a:solidFill>
            <a:srgbClr val="45111A"/>
          </a:solidFill>
          <a:ln w="9525">
            <a:solidFill>
              <a:srgbClr val="8B16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713232" y="3721608"/>
            <a:ext cx="2194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0D5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Tirzepatide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2880360" y="3721608"/>
            <a:ext cx="4343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Zepbound (obesity) · Mounjaro (type 2 diabetes)</a:t>
            </a:r>
            <a:endParaRPr lang="en-US" sz="1250" dirty="0"/>
          </a:p>
        </p:txBody>
      </p:sp>
      <p:sp>
        <p:nvSpPr>
          <p:cNvPr id="17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4471416"/>
            <a:ext cx="6766560" cy="658368"/>
          </a:xfrm>
          <a:prstGeom prst="rect">
            <a:avLst/>
          </a:prstGeom>
          <a:solidFill>
            <a:srgbClr val="45111A"/>
          </a:solidFill>
          <a:ln w="9525">
            <a:solidFill>
              <a:srgbClr val="8B16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713232" y="4471416"/>
            <a:ext cx="2194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0D5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dosed</a:t>
            </a:r>
            <a:endParaRPr lang="en-US" sz="1350" dirty="0"/>
          </a:p>
        </p:txBody>
      </p:sp>
      <p:sp>
        <p:nvSpPr>
          <p:cNvPr id="19" name="Text 16"/>
          <p:cNvSpPr/>
          <p:nvPr/>
        </p:nvSpPr>
        <p:spPr>
          <a:xfrm>
            <a:off x="2880360" y="4471416"/>
            <a:ext cx="4343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 self-injection, titrated up over months</a:t>
            </a:r>
            <a:endParaRPr lang="en-US" sz="1250" dirty="0"/>
          </a:p>
        </p:txBody>
      </p:sp>
      <p:sp>
        <p:nvSpPr>
          <p:cNvPr id="20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5221224"/>
            <a:ext cx="6766560" cy="658368"/>
          </a:xfrm>
          <a:prstGeom prst="rect">
            <a:avLst/>
          </a:prstGeom>
          <a:solidFill>
            <a:srgbClr val="45111A"/>
          </a:solidFill>
          <a:ln w="9525">
            <a:solidFill>
              <a:srgbClr val="8B16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713232" y="5221224"/>
            <a:ext cx="2194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0D5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Framing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2880360" y="5221224"/>
            <a:ext cx="4343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Chronic-disease therapy — benefit persists only while taken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10896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Obesity Behaves Like a Chronic Disease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66928" y="107899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CORE PRINCIPLE</a:t>
            </a:r>
            <a:endParaRPr lang="en-US" sz="1200" dirty="0"/>
          </a:p>
        </p:txBody>
      </p:sp>
      <p:sp>
        <p:nvSpPr>
          <p:cNvPr id="4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463040"/>
            <a:ext cx="1371600" cy="25603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footer 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620256"/>
            <a:ext cx="12191695" cy="10973"/>
          </a:xfrm>
          <a:prstGeom prst="rect">
            <a:avLst/>
          </a:prstGeom>
          <a:solidFill>
            <a:srgbClr val="8B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645566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98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Regain After GLP-1 Discontinuation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430000" y="6455664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pic>
        <p:nvPicPr>
          <p:cNvPr id="8" name="Image 0" descr="Gold molecular chains on crimson background"/>
          <p:cNvPicPr>
            <a:picLocks noChangeAspect="1"/>
          </p:cNvPicPr>
          <p:nvPr/>
        </p:nvPicPr>
        <p:blipFill>
          <a:blip r:embed="rId3"/>
          <a:srcRect l="14261" r="14261"/>
          <a:stretch/>
        </p:blipFill>
        <p:spPr>
          <a:xfrm>
            <a:off x="0" y="1600200"/>
            <a:ext cx="4754880" cy="4434840"/>
          </a:xfrm>
          <a:prstGeom prst="rect">
            <a:avLst/>
          </a:prstGeom>
        </p:spPr>
      </p:pic>
      <p:sp>
        <p:nvSpPr>
          <p:cNvPr id="9" name="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600200"/>
            <a:ext cx="4754880" cy="4434840"/>
          </a:xfrm>
          <a:prstGeom prst="rect">
            <a:avLst/>
          </a:prstGeom>
          <a:solidFill>
            <a:srgbClr val="000000">
              <a:alpha val="4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5074920" y="1828800"/>
            <a:ext cx="6537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body defends its higher weight. When the drug clears, appetite-regulating signals return to baseline — hunger rises, satiety falls, and weight climbs back.</a:t>
            </a:r>
            <a:endParaRPr lang="en-US" sz="1650" dirty="0"/>
          </a:p>
        </p:txBody>
      </p:sp>
      <p:sp>
        <p:nvSpPr>
          <p:cNvPr id="11" name="poi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74920" y="3154680"/>
            <a:ext cx="6537960" cy="868680"/>
          </a:xfrm>
          <a:prstGeom prst="rect">
            <a:avLst/>
          </a:prstGeom>
          <a:solidFill>
            <a:srgbClr val="45111A"/>
          </a:solidFill>
          <a:ln w="952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74920" y="3154680"/>
            <a:ext cx="64008" cy="86868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5276088" y="3255264"/>
            <a:ext cx="61264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0D5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 cure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5276088" y="3557016"/>
            <a:ext cx="6172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Medication controls a chronic condition; it does not permanently reset physiology.</a:t>
            </a:r>
            <a:endParaRPr lang="en-US" sz="1250" dirty="0"/>
          </a:p>
        </p:txBody>
      </p:sp>
      <p:sp>
        <p:nvSpPr>
          <p:cNvPr id="15" name="poi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74920" y="4114800"/>
            <a:ext cx="6537960" cy="868680"/>
          </a:xfrm>
          <a:prstGeom prst="rect">
            <a:avLst/>
          </a:prstGeom>
          <a:solidFill>
            <a:srgbClr val="45111A"/>
          </a:solidFill>
          <a:ln w="952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74920" y="4114800"/>
            <a:ext cx="64008" cy="86868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5276088" y="4215384"/>
            <a:ext cx="61264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0D5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Benefit is dose-dependent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5276088" y="4517136"/>
            <a:ext cx="6172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Weight, appetite, and metabolic markers track the presence of active drug.</a:t>
            </a:r>
            <a:endParaRPr lang="en-US" sz="1250" dirty="0"/>
          </a:p>
        </p:txBody>
      </p:sp>
      <p:sp>
        <p:nvSpPr>
          <p:cNvPr id="19" name="poi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74920" y="5074920"/>
            <a:ext cx="6537960" cy="868680"/>
          </a:xfrm>
          <a:prstGeom prst="rect">
            <a:avLst/>
          </a:prstGeom>
          <a:solidFill>
            <a:srgbClr val="45111A"/>
          </a:solidFill>
          <a:ln w="952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74920" y="5074920"/>
            <a:ext cx="64008" cy="86868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5276088" y="5175504"/>
            <a:ext cx="61264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0D5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Stopping = relapse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5276088" y="5477256"/>
            <a:ext cx="6172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Discontinuation behaves like stopping any maintenance therapy — the condition returns.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10896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Pivotal Withdrawal Trials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66928" y="107899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EVIDENCE BASE</a:t>
            </a:r>
            <a:endParaRPr lang="en-US" sz="1200" dirty="0"/>
          </a:p>
        </p:txBody>
      </p:sp>
      <p:sp>
        <p:nvSpPr>
          <p:cNvPr id="4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463040"/>
            <a:ext cx="1371600" cy="25603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footer 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620256"/>
            <a:ext cx="12191695" cy="10973"/>
          </a:xfrm>
          <a:prstGeom prst="rect">
            <a:avLst/>
          </a:prstGeom>
          <a:solidFill>
            <a:srgbClr val="8B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645566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98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Regain After GLP-1 Discontinuation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430000" y="6455664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rial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874520"/>
            <a:ext cx="3566160" cy="4206240"/>
          </a:xfrm>
          <a:prstGeom prst="rect">
            <a:avLst/>
          </a:prstGeom>
          <a:solidFill>
            <a:srgbClr val="45111A"/>
          </a:solidFill>
          <a:ln w="12700">
            <a:solidFill>
              <a:srgbClr val="D4AF37"/>
            </a:solidFill>
            <a:prstDash val="solid"/>
          </a:ln>
          <a:effectLst>
            <a:outerShdw blurRad="1016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card hea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874520"/>
            <a:ext cx="3566160" cy="914400"/>
          </a:xfrm>
          <a:prstGeom prst="rect">
            <a:avLst/>
          </a:prstGeom>
          <a:solidFill>
            <a:srgbClr val="8B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49808" y="2020824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STEP 1 extension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49808" y="2450592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Semaglutide 2.4 mg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786384" y="3017520"/>
            <a:ext cx="3127248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stopping, participants regained about two-thirds of lost weight within one year.</a:t>
            </a:r>
            <a:endParaRPr lang="en-US" sz="1600" dirty="0"/>
          </a:p>
        </p:txBody>
      </p:sp>
      <p:sp>
        <p:nvSpPr>
          <p:cNvPr id="13" name="divi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6384" y="5239512"/>
            <a:ext cx="3127248" cy="18288"/>
          </a:xfrm>
          <a:prstGeom prst="rect">
            <a:avLst/>
          </a:prstGeom>
          <a:solidFill>
            <a:srgbClr val="8B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86384" y="5330952"/>
            <a:ext cx="312724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B98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Wilding et al., Diabetes Obes Metab 2022</a:t>
            </a:r>
            <a:endParaRPr lang="en-US" sz="1000" dirty="0"/>
          </a:p>
        </p:txBody>
      </p:sp>
      <p:sp>
        <p:nvSpPr>
          <p:cNvPr id="15" name="trial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7408" y="1874520"/>
            <a:ext cx="3566160" cy="4206240"/>
          </a:xfrm>
          <a:prstGeom prst="rect">
            <a:avLst/>
          </a:prstGeom>
          <a:solidFill>
            <a:srgbClr val="45111A"/>
          </a:solidFill>
          <a:ln w="12700">
            <a:solidFill>
              <a:srgbClr val="D4AF37"/>
            </a:solidFill>
            <a:prstDash val="solid"/>
          </a:ln>
          <a:effectLst>
            <a:outerShdw blurRad="1016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card hea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7408" y="1874520"/>
            <a:ext cx="3566160" cy="914400"/>
          </a:xfrm>
          <a:prstGeom prst="rect">
            <a:avLst/>
          </a:prstGeom>
          <a:solidFill>
            <a:srgbClr val="8B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590288" y="2020824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STEP 4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4590288" y="2450592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Semaglutide 2.4 mg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4626864" y="3017520"/>
            <a:ext cx="3127248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Withdrawal-to-placebo arm regained 6.9% while continued treatment lost a further 7.9%.</a:t>
            </a:r>
            <a:endParaRPr lang="en-US" sz="1600" dirty="0"/>
          </a:p>
        </p:txBody>
      </p:sp>
      <p:sp>
        <p:nvSpPr>
          <p:cNvPr id="20" name="divi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26864" y="5239512"/>
            <a:ext cx="3127248" cy="18288"/>
          </a:xfrm>
          <a:prstGeom prst="rect">
            <a:avLst/>
          </a:prstGeom>
          <a:solidFill>
            <a:srgbClr val="8B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626864" y="5330952"/>
            <a:ext cx="312724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B98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Rubino et al., JAMA 2021</a:t>
            </a:r>
            <a:endParaRPr lang="en-US" sz="1000" dirty="0"/>
          </a:p>
        </p:txBody>
      </p:sp>
      <p:sp>
        <p:nvSpPr>
          <p:cNvPr id="22" name="trial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47888" y="1874520"/>
            <a:ext cx="3566160" cy="4206240"/>
          </a:xfrm>
          <a:prstGeom prst="rect">
            <a:avLst/>
          </a:prstGeom>
          <a:solidFill>
            <a:srgbClr val="45111A"/>
          </a:solidFill>
          <a:ln w="12700">
            <a:solidFill>
              <a:srgbClr val="D4AF37"/>
            </a:solidFill>
            <a:prstDash val="solid"/>
          </a:ln>
          <a:effectLst>
            <a:outerShdw blurRad="1016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card hea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47888" y="1874520"/>
            <a:ext cx="3566160" cy="914400"/>
          </a:xfrm>
          <a:prstGeom prst="rect">
            <a:avLst/>
          </a:prstGeom>
          <a:solidFill>
            <a:srgbClr val="8B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8430768" y="2020824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SURMOUNT-4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8430768" y="2450592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Tirzepatide 10/15 mg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8467344" y="3017520"/>
            <a:ext cx="3127248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Placebo switch regained 14% of body weight; continued treatment kept losing.</a:t>
            </a:r>
            <a:endParaRPr lang="en-US" sz="1600" dirty="0"/>
          </a:p>
        </p:txBody>
      </p:sp>
      <p:sp>
        <p:nvSpPr>
          <p:cNvPr id="27" name="divi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67344" y="5239512"/>
            <a:ext cx="3127248" cy="18288"/>
          </a:xfrm>
          <a:prstGeom prst="rect">
            <a:avLst/>
          </a:prstGeom>
          <a:solidFill>
            <a:srgbClr val="8B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8467344" y="5330952"/>
            <a:ext cx="312724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B98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Aronne et al., JAMA 2024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10896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STEP 1 Extension: The Two-Thirds Rebound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66928" y="107899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SEMAGLUTIDE · WILDING 2022</a:t>
            </a:r>
            <a:endParaRPr lang="en-US" sz="1200" dirty="0"/>
          </a:p>
        </p:txBody>
      </p:sp>
      <p:sp>
        <p:nvSpPr>
          <p:cNvPr id="4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463040"/>
            <a:ext cx="1371600" cy="25603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footer 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620256"/>
            <a:ext cx="12191695" cy="10973"/>
          </a:xfrm>
          <a:prstGeom prst="rect">
            <a:avLst/>
          </a:prstGeom>
          <a:solidFill>
            <a:srgbClr val="8B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645566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98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Regain After GLP-1 Discontinuation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430000" y="6455664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sta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874520"/>
            <a:ext cx="3429000" cy="1828800"/>
          </a:xfrm>
          <a:prstGeom prst="rect">
            <a:avLst/>
          </a:prstGeom>
          <a:solidFill>
            <a:srgbClr val="45111A"/>
          </a:solidFill>
          <a:ln w="12700">
            <a:solidFill>
              <a:srgbClr val="D4AF37"/>
            </a:solidFill>
            <a:prstDash val="solid"/>
          </a:ln>
          <a:effectLst>
            <a:outerShdw blurRad="1016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874520"/>
            <a:ext cx="64008" cy="182880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49808" y="2020824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17%</a:t>
            </a:r>
            <a:endParaRPr lang="en-US" sz="3800" dirty="0"/>
          </a:p>
        </p:txBody>
      </p:sp>
      <p:sp>
        <p:nvSpPr>
          <p:cNvPr id="11" name="Text 9"/>
          <p:cNvSpPr/>
          <p:nvPr/>
        </p:nvSpPr>
        <p:spPr>
          <a:xfrm>
            <a:off x="768096" y="2935224"/>
            <a:ext cx="3063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weight lost during the 68-week core trial on semaglutide 2.4 mg</a:t>
            </a:r>
            <a:endParaRPr lang="en-US" sz="1250" dirty="0"/>
          </a:p>
        </p:txBody>
      </p:sp>
      <p:sp>
        <p:nvSpPr>
          <p:cNvPr id="12" name="sta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886200"/>
            <a:ext cx="3429000" cy="1828800"/>
          </a:xfrm>
          <a:prstGeom prst="rect">
            <a:avLst/>
          </a:prstGeom>
          <a:solidFill>
            <a:srgbClr val="45111A"/>
          </a:solidFill>
          <a:ln w="12700">
            <a:solidFill>
              <a:srgbClr val="D4AF37"/>
            </a:solidFill>
            <a:prstDash val="solid"/>
          </a:ln>
          <a:effectLst>
            <a:outerShdw blurRad="1016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886200"/>
            <a:ext cx="64008" cy="1828800"/>
          </a:xfrm>
          <a:prstGeom prst="rect">
            <a:avLst/>
          </a:prstGeom>
          <a:solidFill>
            <a:srgbClr val="8B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49808" y="4032504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D9A9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~2/3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768096" y="4946904"/>
            <a:ext cx="3063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that loss regained within 1 year of stopping the drug</a:t>
            </a:r>
            <a:endParaRPr lang="en-US" sz="1250" dirty="0"/>
          </a:p>
        </p:txBody>
      </p:sp>
      <p:sp>
        <p:nvSpPr>
          <p:cNvPr id="16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51960" y="1874520"/>
            <a:ext cx="7360920" cy="3840480"/>
          </a:xfrm>
          <a:prstGeom prst="rect">
            <a:avLst/>
          </a:prstGeom>
          <a:solidFill>
            <a:srgbClr val="300810"/>
          </a:solidFill>
          <a:ln w="12700">
            <a:solidFill>
              <a:srgbClr val="8B16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526280" y="205740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happened after treatment stopped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4526280" y="2560320"/>
            <a:ext cx="68122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52-week off-treatment extension followed participants after the core trial.</a:t>
            </a:r>
            <a:endParaRPr lang="en-US" sz="14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year after the last dose, net weight retained from baseline was only about 5.6%.</a:t>
            </a:r>
            <a:endParaRPr lang="en-US" sz="14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Cardiometabolic improvements — blood pressure, lipids, HbA1c — also reverted toward baseline.</a:t>
            </a:r>
            <a:endParaRPr lang="en-US" sz="14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Greater initial loss was associated with faster, larger regain.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10896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STEP 4: Continued vs. Withdrawn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66928" y="107899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SEMAGLUTIDE · RUBINO 2021 · N=803</a:t>
            </a:r>
            <a:endParaRPr lang="en-US" sz="1200" dirty="0"/>
          </a:p>
        </p:txBody>
      </p:sp>
      <p:sp>
        <p:nvSpPr>
          <p:cNvPr id="4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463040"/>
            <a:ext cx="1371600" cy="25603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footer 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620256"/>
            <a:ext cx="12191695" cy="10973"/>
          </a:xfrm>
          <a:prstGeom prst="rect">
            <a:avLst/>
          </a:prstGeom>
          <a:solidFill>
            <a:srgbClr val="8B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645566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98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Regain After GLP-1 Discontinuation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430000" y="6455664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566928" y="17830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a 20-week run-in (≈10.6% lost), patients were randomized to continue semaglutide or switch to placebo for 48 weeks.</a:t>
            </a:r>
            <a:endParaRPr lang="en-US" sz="1500" dirty="0"/>
          </a:p>
        </p:txBody>
      </p:sp>
      <p:graphicFrame>
        <p:nvGraphicFramePr>
          <p:cNvPr id="9" name="STEP 4 weight change chart" descr="Bar chart: continued semaglutide lost an additional 7.9% while placebo switch regained 6.9%"/>
          <p:cNvGraphicFramePr/>
          <p:nvPr/>
        </p:nvGraphicFramePr>
        <p:xfrm>
          <a:off x="566928" y="2514600"/>
          <a:ext cx="7040880" cy="356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sta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09560" y="2514600"/>
            <a:ext cx="3703320" cy="1691640"/>
          </a:xfrm>
          <a:prstGeom prst="rect">
            <a:avLst/>
          </a:prstGeom>
          <a:solidFill>
            <a:srgbClr val="45111A"/>
          </a:solidFill>
          <a:ln w="12700">
            <a:solidFill>
              <a:srgbClr val="D4AF37"/>
            </a:solidFill>
            <a:prstDash val="solid"/>
          </a:ln>
          <a:effectLst>
            <a:outerShdw blurRad="1016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09560" y="2514600"/>
            <a:ext cx="64008" cy="169164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8092440" y="2660904"/>
            <a:ext cx="3383280" cy="8458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14.8 pts</a:t>
            </a:r>
            <a:endParaRPr lang="en-US" sz="3400" dirty="0"/>
          </a:p>
        </p:txBody>
      </p:sp>
      <p:sp>
        <p:nvSpPr>
          <p:cNvPr id="13" name="Text 10"/>
          <p:cNvSpPr/>
          <p:nvPr/>
        </p:nvSpPr>
        <p:spPr>
          <a:xfrm>
            <a:off x="8110728" y="3495751"/>
            <a:ext cx="3337560" cy="642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Separation in body weight between the two arms after 48 weeks</a:t>
            </a:r>
            <a:endParaRPr lang="en-US" sz="1250" dirty="0"/>
          </a:p>
        </p:txBody>
      </p:sp>
      <p:sp>
        <p:nvSpPr>
          <p:cNvPr id="14" name="no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09560" y="4389120"/>
            <a:ext cx="3703320" cy="1691640"/>
          </a:xfrm>
          <a:prstGeom prst="rect">
            <a:avLst/>
          </a:prstGeom>
          <a:solidFill>
            <a:srgbClr val="300810"/>
          </a:solidFill>
          <a:ln w="12700">
            <a:solidFill>
              <a:srgbClr val="8B16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8092440" y="4572000"/>
            <a:ext cx="3383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gap is the measurable cost of discontinuation — the benefit reverses as soon as therapy stops.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10896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SURMOUNT-4: Tirzepatide Withdrawal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66928" y="107899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TIRZEPATIDE · ARONNE 2024 · N=670</a:t>
            </a:r>
            <a:endParaRPr lang="en-US" sz="1200" dirty="0"/>
          </a:p>
        </p:txBody>
      </p:sp>
      <p:sp>
        <p:nvSpPr>
          <p:cNvPr id="4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463040"/>
            <a:ext cx="1371600" cy="25603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footer 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620256"/>
            <a:ext cx="12191695" cy="10973"/>
          </a:xfrm>
          <a:prstGeom prst="rect">
            <a:avLst/>
          </a:prstGeom>
          <a:solidFill>
            <a:srgbClr val="8B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645566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98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Regain After GLP-1 Discontinuation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430000" y="6455664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566928" y="17830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36-week open-label lead-in produced a mean 20.9% weight loss. Patients were then randomized for 52 weeks to continue tirzepatide or switch to placebo.</a:t>
            </a:r>
            <a:endParaRPr lang="en-US" sz="1500" dirty="0"/>
          </a:p>
        </p:txBody>
      </p:sp>
      <p:graphicFrame>
        <p:nvGraphicFramePr>
          <p:cNvPr id="9" name="SURMOUNT-4 weight change chart" descr="Bar chart: continued tirzepatide lost a further 5.5% while placebo switch regained 14%"/>
          <p:cNvGraphicFramePr/>
          <p:nvPr/>
        </p:nvGraphicFramePr>
        <p:xfrm>
          <a:off x="566928" y="2514600"/>
          <a:ext cx="7040880" cy="356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sta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09560" y="2514600"/>
            <a:ext cx="3703320" cy="1691640"/>
          </a:xfrm>
          <a:prstGeom prst="rect">
            <a:avLst/>
          </a:prstGeom>
          <a:solidFill>
            <a:srgbClr val="45111A"/>
          </a:solidFill>
          <a:ln w="12700">
            <a:solidFill>
              <a:srgbClr val="D4AF37"/>
            </a:solidFill>
            <a:prstDash val="solid"/>
          </a:ln>
          <a:effectLst>
            <a:outerShdw blurRad="1016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09560" y="2514600"/>
            <a:ext cx="64008" cy="169164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8092440" y="2660904"/>
            <a:ext cx="3383280" cy="8458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20.9%</a:t>
            </a:r>
            <a:endParaRPr lang="en-US" sz="3400" dirty="0"/>
          </a:p>
        </p:txBody>
      </p:sp>
      <p:sp>
        <p:nvSpPr>
          <p:cNvPr id="13" name="Text 10"/>
          <p:cNvSpPr/>
          <p:nvPr/>
        </p:nvSpPr>
        <p:spPr>
          <a:xfrm>
            <a:off x="8110728" y="3495751"/>
            <a:ext cx="3337560" cy="642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weight loss achieved during the 36-week lead-in phase</a:t>
            </a:r>
            <a:endParaRPr lang="en-US" sz="1250" dirty="0"/>
          </a:p>
        </p:txBody>
      </p:sp>
      <p:sp>
        <p:nvSpPr>
          <p:cNvPr id="14" name="no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09560" y="4389120"/>
            <a:ext cx="3703320" cy="1691640"/>
          </a:xfrm>
          <a:prstGeom prst="rect">
            <a:avLst/>
          </a:prstGeom>
          <a:solidFill>
            <a:srgbClr val="300810"/>
          </a:solidFill>
          <a:ln w="12700">
            <a:solidFill>
              <a:srgbClr val="8B16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8092440" y="4572000"/>
            <a:ext cx="3383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Continued treatment kept building results; withdrawal erased most of the lead-in gains within a year.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10896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Most Regain Was Substantial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66928" y="107899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SURMOUNT-4 POST HOC · JAMA INTERN MED 2025</a:t>
            </a:r>
            <a:endParaRPr lang="en-US" sz="1200" dirty="0"/>
          </a:p>
        </p:txBody>
      </p:sp>
      <p:sp>
        <p:nvSpPr>
          <p:cNvPr id="4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463040"/>
            <a:ext cx="1371600" cy="25603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footer 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620256"/>
            <a:ext cx="12191695" cy="10973"/>
          </a:xfrm>
          <a:prstGeom prst="rect">
            <a:avLst/>
          </a:prstGeom>
          <a:solidFill>
            <a:srgbClr val="8B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645566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98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Regain After GLP-1 Discontinuation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430000" y="6455664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566928" y="17830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Among 308 patients switched to placebo, the amount of prior weight loss regained after one year off tirzepatide:</a:t>
            </a:r>
            <a:endParaRPr lang="en-US" sz="1500" dirty="0"/>
          </a:p>
        </p:txBody>
      </p:sp>
      <p:graphicFrame>
        <p:nvGraphicFramePr>
          <p:cNvPr id="9" name="Regain distribution chart" descr="Bar chart of regain distribution: 54 patients under 25%, 77 at 25-50%, 103 at 50-75%, 74 at 75% or more"/>
          <p:cNvGraphicFramePr/>
          <p:nvPr/>
        </p:nvGraphicFramePr>
        <p:xfrm>
          <a:off x="566928" y="2514600"/>
          <a:ext cx="7315200" cy="3611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sta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92440" y="2514600"/>
            <a:ext cx="3520440" cy="1691640"/>
          </a:xfrm>
          <a:prstGeom prst="rect">
            <a:avLst/>
          </a:prstGeom>
          <a:solidFill>
            <a:srgbClr val="45111A"/>
          </a:solidFill>
          <a:ln w="12700">
            <a:solidFill>
              <a:srgbClr val="D4AF37"/>
            </a:solidFill>
            <a:prstDash val="solid"/>
          </a:ln>
          <a:effectLst>
            <a:outerShdw blurRad="1016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92440" y="2514600"/>
            <a:ext cx="64008" cy="1691640"/>
          </a:xfrm>
          <a:prstGeom prst="rect">
            <a:avLst/>
          </a:prstGeom>
          <a:solidFill>
            <a:srgbClr val="8B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8275320" y="2660904"/>
            <a:ext cx="3200400" cy="8458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D9A9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82%</a:t>
            </a:r>
            <a:endParaRPr lang="en-US" sz="3800" dirty="0"/>
          </a:p>
        </p:txBody>
      </p:sp>
      <p:sp>
        <p:nvSpPr>
          <p:cNvPr id="13" name="Text 10"/>
          <p:cNvSpPr/>
          <p:nvPr/>
        </p:nvSpPr>
        <p:spPr>
          <a:xfrm>
            <a:off x="8293608" y="3495751"/>
            <a:ext cx="3154680" cy="642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Regained more than a quarter of their lost weight in one year</a:t>
            </a:r>
            <a:endParaRPr lang="en-US" sz="1250" dirty="0"/>
          </a:p>
        </p:txBody>
      </p:sp>
      <p:sp>
        <p:nvSpPr>
          <p:cNvPr id="14" name="sta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92440" y="4389120"/>
            <a:ext cx="3520440" cy="1691640"/>
          </a:xfrm>
          <a:prstGeom prst="rect">
            <a:avLst/>
          </a:prstGeom>
          <a:solidFill>
            <a:srgbClr val="45111A"/>
          </a:solidFill>
          <a:ln w="12700">
            <a:solidFill>
              <a:srgbClr val="D4AF37"/>
            </a:solidFill>
            <a:prstDash val="solid"/>
          </a:ln>
          <a:effectLst>
            <a:outerShdw blurRad="1016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92440" y="4389120"/>
            <a:ext cx="64008" cy="169164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8275320" y="4535424"/>
            <a:ext cx="3200400" cy="8458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in 4</a:t>
            </a:r>
            <a:endParaRPr lang="en-US" sz="3400" dirty="0"/>
          </a:p>
        </p:txBody>
      </p:sp>
      <p:sp>
        <p:nvSpPr>
          <p:cNvPr id="17" name="Text 14"/>
          <p:cNvSpPr/>
          <p:nvPr/>
        </p:nvSpPr>
        <p:spPr>
          <a:xfrm>
            <a:off x="8293608" y="5370271"/>
            <a:ext cx="3154680" cy="642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Regained 75% or more — nearly all the way back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10896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Cardiometabolic Gains Reverse Too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66928" y="107899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THE SCALE</a:t>
            </a:r>
            <a:endParaRPr lang="en-US" sz="1200" dirty="0"/>
          </a:p>
        </p:txBody>
      </p:sp>
      <p:sp>
        <p:nvSpPr>
          <p:cNvPr id="4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463040"/>
            <a:ext cx="1371600" cy="25603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footer 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620256"/>
            <a:ext cx="12191695" cy="10973"/>
          </a:xfrm>
          <a:prstGeom prst="rect">
            <a:avLst/>
          </a:prstGeom>
          <a:solidFill>
            <a:srgbClr val="8B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645566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98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Regain After GLP-1 Discontinuation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430000" y="6455664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pic>
        <p:nvPicPr>
          <p:cNvPr id="8" name="Image 0" descr="Falling line rebounding upward in red and gold"/>
          <p:cNvPicPr>
            <a:picLocks noChangeAspect="1"/>
          </p:cNvPicPr>
          <p:nvPr/>
        </p:nvPicPr>
        <p:blipFill>
          <a:blip r:embed="rId3"/>
          <a:srcRect l="1214" r="1214"/>
          <a:stretch/>
        </p:blipFill>
        <p:spPr>
          <a:xfrm>
            <a:off x="7772400" y="1783080"/>
            <a:ext cx="3858768" cy="2788920"/>
          </a:xfrm>
          <a:prstGeom prst="rect">
            <a:avLst/>
          </a:prstGeom>
        </p:spPr>
      </p:pic>
      <p:sp>
        <p:nvSpPr>
          <p:cNvPr id="9" name="fram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0" y="1783080"/>
            <a:ext cx="3858768" cy="2788920"/>
          </a:xfrm>
          <a:prstGeom prst="rect">
            <a:avLst/>
          </a:prstGeom>
          <a:ln w="1270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566928" y="182880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Withdrawal doesn't just add weight back — it undoes the health improvements insurers care about most.</a:t>
            </a:r>
            <a:endParaRPr lang="en-US" sz="1600" dirty="0"/>
          </a:p>
        </p:txBody>
      </p:sp>
      <p:sp>
        <p:nvSpPr>
          <p:cNvPr id="11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2743200"/>
            <a:ext cx="6949440" cy="749808"/>
          </a:xfrm>
          <a:prstGeom prst="rect">
            <a:avLst/>
          </a:prstGeom>
          <a:solidFill>
            <a:srgbClr val="45111A"/>
          </a:solidFill>
          <a:ln w="9525">
            <a:solidFill>
              <a:srgbClr val="8B16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2743200"/>
            <a:ext cx="64008" cy="749808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749808" y="2743200"/>
            <a:ext cx="2468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0D5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pressure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3200400" y="2743200"/>
            <a:ext cx="42062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Systolic and diastolic pressures drift back up as weight returns.</a:t>
            </a:r>
            <a:endParaRPr lang="en-US" sz="1200" dirty="0"/>
          </a:p>
        </p:txBody>
      </p:sp>
      <p:sp>
        <p:nvSpPr>
          <p:cNvPr id="15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566160"/>
            <a:ext cx="6949440" cy="749808"/>
          </a:xfrm>
          <a:prstGeom prst="rect">
            <a:avLst/>
          </a:prstGeom>
          <a:solidFill>
            <a:srgbClr val="45111A"/>
          </a:solidFill>
          <a:ln w="9525">
            <a:solidFill>
              <a:srgbClr val="8B16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566160"/>
            <a:ext cx="64008" cy="749808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749808" y="3566160"/>
            <a:ext cx="2468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0D5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Lipids</a:t>
            </a:r>
            <a:endParaRPr lang="en-US" sz="1350" dirty="0"/>
          </a:p>
        </p:txBody>
      </p:sp>
      <p:sp>
        <p:nvSpPr>
          <p:cNvPr id="18" name="Text 15"/>
          <p:cNvSpPr/>
          <p:nvPr/>
        </p:nvSpPr>
        <p:spPr>
          <a:xfrm>
            <a:off x="3200400" y="3566160"/>
            <a:ext cx="42062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Improvements in cholesterol and triglycerides partially reverse.</a:t>
            </a:r>
            <a:endParaRPr lang="en-US" sz="1200" dirty="0"/>
          </a:p>
        </p:txBody>
      </p:sp>
      <p:sp>
        <p:nvSpPr>
          <p:cNvPr id="19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4389120"/>
            <a:ext cx="6949440" cy="749808"/>
          </a:xfrm>
          <a:prstGeom prst="rect">
            <a:avLst/>
          </a:prstGeom>
          <a:solidFill>
            <a:srgbClr val="45111A"/>
          </a:solidFill>
          <a:ln w="9525">
            <a:solidFill>
              <a:srgbClr val="8B16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4389120"/>
            <a:ext cx="64008" cy="749808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749808" y="4389120"/>
            <a:ext cx="2468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0D5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Glucose control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3200400" y="4389120"/>
            <a:ext cx="42062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HbA1c and fasting glucose climb toward pre-treatment levels.</a:t>
            </a:r>
            <a:endParaRPr lang="en-US" sz="1200" dirty="0"/>
          </a:p>
        </p:txBody>
      </p:sp>
      <p:sp>
        <p:nvSpPr>
          <p:cNvPr id="23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5212080"/>
            <a:ext cx="6949440" cy="749808"/>
          </a:xfrm>
          <a:prstGeom prst="rect">
            <a:avLst/>
          </a:prstGeom>
          <a:solidFill>
            <a:srgbClr val="45111A"/>
          </a:solidFill>
          <a:ln w="9525">
            <a:solidFill>
              <a:srgbClr val="8B16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5212080"/>
            <a:ext cx="64008" cy="749808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749808" y="5212080"/>
            <a:ext cx="2468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0D5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Waist &amp; body composition</a:t>
            </a:r>
            <a:endParaRPr lang="en-US" sz="1350" dirty="0"/>
          </a:p>
        </p:txBody>
      </p:sp>
      <p:sp>
        <p:nvSpPr>
          <p:cNvPr id="26" name="Text 23"/>
          <p:cNvSpPr/>
          <p:nvPr/>
        </p:nvSpPr>
        <p:spPr>
          <a:xfrm>
            <a:off x="3200400" y="5212080"/>
            <a:ext cx="42062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 adiposity re-accumulates alongside overall weight.</a:t>
            </a:r>
            <a:endParaRPr lang="en-US" sz="1200" dirty="0"/>
          </a:p>
        </p:txBody>
      </p:sp>
      <p:sp>
        <p:nvSpPr>
          <p:cNvPr id="27" name="no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0" y="4754880"/>
            <a:ext cx="3858768" cy="1371600"/>
          </a:xfrm>
          <a:prstGeom prst="rect">
            <a:avLst/>
          </a:prstGeom>
          <a:solidFill>
            <a:srgbClr val="300810"/>
          </a:solidFill>
          <a:ln w="1270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/>
          <p:nvPr/>
        </p:nvSpPr>
        <p:spPr>
          <a:xfrm>
            <a:off x="7955280" y="4892040"/>
            <a:ext cx="3520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i="1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Emerging data link GLP-1 discontinuation with higher cardiovascular event risk in diabetes.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10896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Weight Comes Back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66928" y="107899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MECHANISM</a:t>
            </a:r>
            <a:endParaRPr lang="en-US" sz="1200" dirty="0"/>
          </a:p>
        </p:txBody>
      </p:sp>
      <p:sp>
        <p:nvSpPr>
          <p:cNvPr id="4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463040"/>
            <a:ext cx="1371600" cy="25603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footer 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620256"/>
            <a:ext cx="12191695" cy="10973"/>
          </a:xfrm>
          <a:prstGeom prst="rect">
            <a:avLst/>
          </a:prstGeom>
          <a:solidFill>
            <a:srgbClr val="8B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645566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98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Regain After GLP-1 Discontinuation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430000" y="6455664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ste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965960"/>
            <a:ext cx="2670048" cy="2743200"/>
          </a:xfrm>
          <a:prstGeom prst="rect">
            <a:avLst/>
          </a:prstGeom>
          <a:solidFill>
            <a:srgbClr val="45111A"/>
          </a:solidFill>
          <a:ln w="12700">
            <a:solidFill>
              <a:srgbClr val="D4AF37"/>
            </a:solidFill>
            <a:prstDash val="solid"/>
          </a:ln>
          <a:effectLst>
            <a:outerShdw blurRad="88900" dist="38100" dir="5400000" algn="bl" rotWithShape="0">
              <a:srgbClr val="000000">
                <a:alpha val="4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tep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17904" y="2221992"/>
            <a:ext cx="768096" cy="768096"/>
          </a:xfrm>
          <a:prstGeom prst="ellipse">
            <a:avLst/>
          </a:prstGeom>
          <a:solidFill>
            <a:srgbClr val="8B1620"/>
          </a:solidFill>
          <a:ln w="1587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517904" y="2221992"/>
            <a:ext cx="76809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704088" y="3136392"/>
            <a:ext cx="23957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0D5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 clears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731520" y="3611880"/>
            <a:ext cx="234086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8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 injections stop; active drug washes out of the system within weeks.</a:t>
            </a:r>
            <a:endParaRPr lang="en-US" sz="1180" dirty="0"/>
          </a:p>
        </p:txBody>
      </p:sp>
      <p:sp>
        <p:nvSpPr>
          <p:cNvPr id="13" name="ste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02152" y="1965960"/>
            <a:ext cx="2670048" cy="2743200"/>
          </a:xfrm>
          <a:prstGeom prst="rect">
            <a:avLst/>
          </a:prstGeom>
          <a:solidFill>
            <a:srgbClr val="45111A"/>
          </a:solidFill>
          <a:ln w="12700">
            <a:solidFill>
              <a:srgbClr val="D4AF37"/>
            </a:solidFill>
            <a:prstDash val="solid"/>
          </a:ln>
          <a:effectLst>
            <a:outerShdw blurRad="88900" dist="38100" dir="5400000" algn="bl" rotWithShape="0">
              <a:srgbClr val="000000">
                <a:alpha val="4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tep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53128" y="2221992"/>
            <a:ext cx="768096" cy="768096"/>
          </a:xfrm>
          <a:prstGeom prst="ellipse">
            <a:avLst/>
          </a:prstGeom>
          <a:solidFill>
            <a:srgbClr val="8B1620"/>
          </a:solidFill>
          <a:ln w="1587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453128" y="2221992"/>
            <a:ext cx="76809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3639312" y="3136392"/>
            <a:ext cx="23957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0D5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Appetite returns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3666744" y="3611880"/>
            <a:ext cx="234086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8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signaling fades — hunger increases and satiety after meals declines.</a:t>
            </a:r>
            <a:endParaRPr lang="en-US" sz="1180" dirty="0"/>
          </a:p>
        </p:txBody>
      </p:sp>
      <p:sp>
        <p:nvSpPr>
          <p:cNvPr id="18" name="ste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37376" y="1965960"/>
            <a:ext cx="2670048" cy="2743200"/>
          </a:xfrm>
          <a:prstGeom prst="rect">
            <a:avLst/>
          </a:prstGeom>
          <a:solidFill>
            <a:srgbClr val="45111A"/>
          </a:solidFill>
          <a:ln w="12700">
            <a:solidFill>
              <a:srgbClr val="D4AF37"/>
            </a:solidFill>
            <a:prstDash val="solid"/>
          </a:ln>
          <a:effectLst>
            <a:outerShdw blurRad="88900" dist="38100" dir="5400000" algn="bl" rotWithShape="0">
              <a:srgbClr val="000000">
                <a:alpha val="4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tep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88352" y="2221992"/>
            <a:ext cx="768096" cy="768096"/>
          </a:xfrm>
          <a:prstGeom prst="ellipse">
            <a:avLst/>
          </a:prstGeom>
          <a:solidFill>
            <a:srgbClr val="8B1620"/>
          </a:solidFill>
          <a:ln w="1587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7388352" y="2221992"/>
            <a:ext cx="76809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6574536" y="3136392"/>
            <a:ext cx="23957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0D5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Intake rises</a:t>
            </a:r>
            <a:endParaRPr lang="en-US" sz="1450" dirty="0"/>
          </a:p>
        </p:txBody>
      </p:sp>
      <p:sp>
        <p:nvSpPr>
          <p:cNvPr id="22" name="Text 20"/>
          <p:cNvSpPr/>
          <p:nvPr/>
        </p:nvSpPr>
        <p:spPr>
          <a:xfrm>
            <a:off x="6601968" y="3611880"/>
            <a:ext cx="234086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8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Caloric intake creeps up while the body defends its previous higher set point.</a:t>
            </a:r>
            <a:endParaRPr lang="en-US" sz="1180" dirty="0"/>
          </a:p>
        </p:txBody>
      </p:sp>
      <p:sp>
        <p:nvSpPr>
          <p:cNvPr id="23" name="ste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72600" y="1965960"/>
            <a:ext cx="2670048" cy="2743200"/>
          </a:xfrm>
          <a:prstGeom prst="rect">
            <a:avLst/>
          </a:prstGeom>
          <a:solidFill>
            <a:srgbClr val="45111A"/>
          </a:solidFill>
          <a:ln w="12700">
            <a:solidFill>
              <a:srgbClr val="D4AF37"/>
            </a:solidFill>
            <a:prstDash val="solid"/>
          </a:ln>
          <a:effectLst>
            <a:outerShdw blurRad="88900" dist="38100" dir="5400000" algn="bl" rotWithShape="0">
              <a:srgbClr val="000000">
                <a:alpha val="4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tep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323576" y="2221992"/>
            <a:ext cx="768096" cy="768096"/>
          </a:xfrm>
          <a:prstGeom prst="ellipse">
            <a:avLst/>
          </a:prstGeom>
          <a:solidFill>
            <a:srgbClr val="8B1620"/>
          </a:solidFill>
          <a:ln w="1587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10323576" y="2221992"/>
            <a:ext cx="76809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600" dirty="0"/>
          </a:p>
        </p:txBody>
      </p:sp>
      <p:sp>
        <p:nvSpPr>
          <p:cNvPr id="26" name="Text 24"/>
          <p:cNvSpPr/>
          <p:nvPr/>
        </p:nvSpPr>
        <p:spPr>
          <a:xfrm>
            <a:off x="9509760" y="3136392"/>
            <a:ext cx="23957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0D5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rebounds</a:t>
            </a:r>
            <a:endParaRPr lang="en-US" sz="1450" dirty="0"/>
          </a:p>
        </p:txBody>
      </p:sp>
      <p:sp>
        <p:nvSpPr>
          <p:cNvPr id="27" name="Text 25"/>
          <p:cNvSpPr/>
          <p:nvPr/>
        </p:nvSpPr>
        <p:spPr>
          <a:xfrm>
            <a:off x="9537192" y="3611880"/>
            <a:ext cx="234086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8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Body weight and metabolic markers track back toward pre-treatment levels.</a:t>
            </a:r>
            <a:endParaRPr lang="en-US" sz="1180" dirty="0"/>
          </a:p>
        </p:txBody>
      </p:sp>
      <p:sp>
        <p:nvSpPr>
          <p:cNvPr id="28" name="takeaway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5074920"/>
            <a:ext cx="11064240" cy="960120"/>
          </a:xfrm>
          <a:prstGeom prst="rect">
            <a:avLst/>
          </a:prstGeom>
          <a:solidFill>
            <a:srgbClr val="300810"/>
          </a:solidFill>
          <a:ln w="12700">
            <a:solidFill>
              <a:srgbClr val="8B16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822960" y="5230368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0D5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takeaway:  </a:t>
            </a:r>
            <a:r>
              <a:rPr lang="en-US" sz="140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regain is physiological, not a failure of willpower. Tapering and structured lifestyle support can slow it, but rarely prevent it entirely.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10896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Discontinuation Is the Norm, Not the Exception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66928" y="107899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REAL-WORLD PERSISTENCE</a:t>
            </a:r>
            <a:endParaRPr lang="en-US" sz="1200" dirty="0"/>
          </a:p>
        </p:txBody>
      </p:sp>
      <p:sp>
        <p:nvSpPr>
          <p:cNvPr id="4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463040"/>
            <a:ext cx="1371600" cy="25603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footer 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620256"/>
            <a:ext cx="12191695" cy="10973"/>
          </a:xfrm>
          <a:prstGeom prst="rect">
            <a:avLst/>
          </a:prstGeom>
          <a:solidFill>
            <a:srgbClr val="8B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645566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98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Regain After GLP-1 Discontinuation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430000" y="6455664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sta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920240"/>
            <a:ext cx="3429000" cy="1874520"/>
          </a:xfrm>
          <a:prstGeom prst="rect">
            <a:avLst/>
          </a:prstGeom>
          <a:solidFill>
            <a:srgbClr val="45111A"/>
          </a:solidFill>
          <a:ln w="12700">
            <a:solidFill>
              <a:srgbClr val="D4AF37"/>
            </a:solidFill>
            <a:prstDash val="solid"/>
          </a:ln>
          <a:effectLst>
            <a:outerShdw blurRad="1016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920240"/>
            <a:ext cx="64008" cy="1874520"/>
          </a:xfrm>
          <a:prstGeom prst="rect">
            <a:avLst/>
          </a:prstGeom>
          <a:solidFill>
            <a:srgbClr val="8B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49808" y="2066544"/>
            <a:ext cx="3108960" cy="9372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D9A9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~50%</a:t>
            </a:r>
            <a:endParaRPr lang="en-US" sz="3800" dirty="0"/>
          </a:p>
        </p:txBody>
      </p:sp>
      <p:sp>
        <p:nvSpPr>
          <p:cNvPr id="11" name="Text 9"/>
          <p:cNvSpPr/>
          <p:nvPr/>
        </p:nvSpPr>
        <p:spPr>
          <a:xfrm>
            <a:off x="768096" y="3007462"/>
            <a:ext cx="3063240" cy="712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patients discontinue GLP-1 therapy within the first year — even when cost is not the barrier</a:t>
            </a:r>
            <a:endParaRPr lang="en-US" sz="1250" dirty="0"/>
          </a:p>
        </p:txBody>
      </p:sp>
      <p:sp>
        <p:nvSpPr>
          <p:cNvPr id="12" name="sta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977640"/>
            <a:ext cx="3429000" cy="1874520"/>
          </a:xfrm>
          <a:prstGeom prst="rect">
            <a:avLst/>
          </a:prstGeom>
          <a:solidFill>
            <a:srgbClr val="45111A"/>
          </a:solidFill>
          <a:ln w="12700">
            <a:solidFill>
              <a:srgbClr val="D4AF37"/>
            </a:solidFill>
            <a:prstDash val="solid"/>
          </a:ln>
          <a:effectLst>
            <a:outerShdw blurRad="1016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977640"/>
            <a:ext cx="64008" cy="187452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49808" y="4123944"/>
            <a:ext cx="3108960" cy="9372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Multi-factor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768096" y="5064862"/>
            <a:ext cx="3063240" cy="712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drivers: side effects, cost, access, plateaus, and perceived 'done' after weight loss</a:t>
            </a:r>
            <a:endParaRPr lang="en-US" sz="1250" dirty="0"/>
          </a:p>
        </p:txBody>
      </p:sp>
      <p:sp>
        <p:nvSpPr>
          <p:cNvPr id="16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51960" y="1920240"/>
            <a:ext cx="7379208" cy="3931920"/>
          </a:xfrm>
          <a:prstGeom prst="rect">
            <a:avLst/>
          </a:prstGeom>
          <a:solidFill>
            <a:srgbClr val="300810"/>
          </a:solidFill>
          <a:ln w="12700">
            <a:solidFill>
              <a:srgbClr val="8B16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526280" y="210312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persistence matters to insurers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526280" y="2606040"/>
            <a:ext cx="68580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Real-world persistence is far lower than in the controlled trials that generate the headline weight-loss numbers.</a:t>
            </a:r>
            <a:endParaRPr lang="en-US" sz="14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Stop-start cycling is common — each lapse risks regain and repeated re-titration costs.</a:t>
            </a:r>
            <a:endParaRPr lang="en-US" sz="14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regain after a covered course can lead to renewed claims, comorbidity care, and repeat prescriptions.</a:t>
            </a:r>
            <a:endParaRPr lang="en-US" sz="14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Coverage decisions should anticipate a long, intermittent treatment relationship rather than a finite course.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10896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Cost Exposure Is Recurring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66928" y="107899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ECONOMICS</a:t>
            </a:r>
            <a:endParaRPr lang="en-US" sz="1200" dirty="0"/>
          </a:p>
        </p:txBody>
      </p:sp>
      <p:sp>
        <p:nvSpPr>
          <p:cNvPr id="4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463040"/>
            <a:ext cx="1371600" cy="25603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footer 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620256"/>
            <a:ext cx="12191695" cy="10973"/>
          </a:xfrm>
          <a:prstGeom prst="rect">
            <a:avLst/>
          </a:prstGeom>
          <a:solidFill>
            <a:srgbClr val="8B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645566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98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Regain After GLP-1 Discontinuation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430000" y="6455664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pic>
        <p:nvPicPr>
          <p:cNvPr id="8" name="Image 0" descr="Gold coins, prescription bottle and medical bill"/>
          <p:cNvPicPr>
            <a:picLocks noChangeAspect="1"/>
          </p:cNvPicPr>
          <p:nvPr/>
        </p:nvPicPr>
        <p:blipFill>
          <a:blip r:embed="rId3"/>
          <a:srcRect l="19783" r="19783"/>
          <a:stretch/>
        </p:blipFill>
        <p:spPr>
          <a:xfrm>
            <a:off x="7818120" y="1783080"/>
            <a:ext cx="3813048" cy="4206240"/>
          </a:xfrm>
          <a:prstGeom prst="rect">
            <a:avLst/>
          </a:prstGeom>
        </p:spPr>
      </p:pic>
      <p:sp>
        <p:nvSpPr>
          <p:cNvPr id="9" name="fram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18120" y="1783080"/>
            <a:ext cx="3813048" cy="4206240"/>
          </a:xfrm>
          <a:prstGeom prst="rect">
            <a:avLst/>
          </a:prstGeom>
          <a:ln w="1270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0" name="Monthly cost chart" descr="Bar chart: Wegovy $1,349 and Zepbound $1,086 monthly list price"/>
          <p:cNvGraphicFramePr/>
          <p:nvPr/>
        </p:nvGraphicFramePr>
        <p:xfrm>
          <a:off x="566928" y="2103120"/>
          <a:ext cx="4572000" cy="310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no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5285232"/>
            <a:ext cx="2212848" cy="786384"/>
          </a:xfrm>
          <a:prstGeom prst="rect">
            <a:avLst/>
          </a:prstGeom>
          <a:solidFill>
            <a:srgbClr val="45111A"/>
          </a:solidFill>
          <a:ln w="952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/>
          <p:nvPr/>
        </p:nvSpPr>
        <p:spPr>
          <a:xfrm>
            <a:off x="676656" y="5349240"/>
            <a:ext cx="19933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$13k–$16k+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676656" y="5650992"/>
            <a:ext cx="19933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annualized list cost per patient, per year of therapy</a:t>
            </a:r>
            <a:endParaRPr lang="en-US" sz="950" dirty="0"/>
          </a:p>
        </p:txBody>
      </p:sp>
      <p:sp>
        <p:nvSpPr>
          <p:cNvPr id="14" name="no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62656" y="5285232"/>
            <a:ext cx="2212848" cy="786384"/>
          </a:xfrm>
          <a:prstGeom prst="rect">
            <a:avLst/>
          </a:prstGeom>
          <a:solidFill>
            <a:srgbClr val="45111A"/>
          </a:solidFill>
          <a:ln w="952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1"/>
          <p:cNvSpPr/>
          <p:nvPr/>
        </p:nvSpPr>
        <p:spPr>
          <a:xfrm>
            <a:off x="3072384" y="5349240"/>
            <a:ext cx="19933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Indefinite</a:t>
            </a:r>
            <a:endParaRPr lang="en-US" sz="1500" dirty="0"/>
          </a:p>
        </p:txBody>
      </p:sp>
      <p:sp>
        <p:nvSpPr>
          <p:cNvPr id="16" name="Text 12"/>
          <p:cNvSpPr/>
          <p:nvPr/>
        </p:nvSpPr>
        <p:spPr>
          <a:xfrm>
            <a:off x="3072384" y="5650992"/>
            <a:ext cx="19933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duration — maintenance is ongoing, not a one-time course</a:t>
            </a:r>
            <a:endParaRPr lang="en-US" sz="950" dirty="0"/>
          </a:p>
        </p:txBody>
      </p:sp>
      <p:sp>
        <p:nvSpPr>
          <p:cNvPr id="17" name="no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58384" y="5285232"/>
            <a:ext cx="2212848" cy="786384"/>
          </a:xfrm>
          <a:prstGeom prst="rect">
            <a:avLst/>
          </a:prstGeom>
          <a:solidFill>
            <a:srgbClr val="45111A"/>
          </a:solidFill>
          <a:ln w="952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4"/>
          <p:cNvSpPr/>
          <p:nvPr/>
        </p:nvSpPr>
        <p:spPr>
          <a:xfrm>
            <a:off x="5468112" y="5349240"/>
            <a:ext cx="19933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$0–$50 / fill</a:t>
            </a:r>
            <a:endParaRPr lang="en-US" sz="1500" dirty="0"/>
          </a:p>
        </p:txBody>
      </p:sp>
      <p:sp>
        <p:nvSpPr>
          <p:cNvPr id="19" name="Text 15"/>
          <p:cNvSpPr/>
          <p:nvPr/>
        </p:nvSpPr>
        <p:spPr>
          <a:xfrm>
            <a:off x="5468112" y="5650992"/>
            <a:ext cx="19933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possible with coverage plus savings cards, shifting cost to the plan</a:t>
            </a:r>
            <a:endParaRPr lang="en-US" sz="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10896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Implications for Coverage &amp; Claims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66928" y="107899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INSURANCE ADJUSTERS</a:t>
            </a:r>
            <a:endParaRPr lang="en-US" sz="1200" dirty="0"/>
          </a:p>
        </p:txBody>
      </p:sp>
      <p:sp>
        <p:nvSpPr>
          <p:cNvPr id="4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463040"/>
            <a:ext cx="1371600" cy="25603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footer 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620256"/>
            <a:ext cx="12191695" cy="10973"/>
          </a:xfrm>
          <a:prstGeom prst="rect">
            <a:avLst/>
          </a:prstGeom>
          <a:solidFill>
            <a:srgbClr val="8B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645566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98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Regain After GLP-1 Discontinuation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430000" y="6455664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874520"/>
            <a:ext cx="3566160" cy="1810512"/>
          </a:xfrm>
          <a:prstGeom prst="rect">
            <a:avLst/>
          </a:prstGeom>
          <a:solidFill>
            <a:srgbClr val="45111A"/>
          </a:solidFill>
          <a:ln w="12700">
            <a:solidFill>
              <a:srgbClr val="D4AF37"/>
            </a:solidFill>
            <a:prstDash val="solid"/>
          </a:ln>
          <a:effectLst>
            <a:outerShdw blurRad="88900" dist="38100" dir="5400000" algn="bl" rotWithShape="0">
              <a:srgbClr val="000000">
                <a:alpha val="4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874520"/>
            <a:ext cx="3566160" cy="64008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49808" y="205740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0D5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Underwriting horizon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749808" y="2587752"/>
            <a:ext cx="3200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 GLP-1 therapy as chronic and open-ended — not a short course with a fixed end date.</a:t>
            </a:r>
            <a:endParaRPr lang="en-US" sz="1200" dirty="0"/>
          </a:p>
        </p:txBody>
      </p:sp>
      <p:sp>
        <p:nvSpPr>
          <p:cNvPr id="12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7408" y="1874520"/>
            <a:ext cx="3566160" cy="1810512"/>
          </a:xfrm>
          <a:prstGeom prst="rect">
            <a:avLst/>
          </a:prstGeom>
          <a:solidFill>
            <a:srgbClr val="45111A"/>
          </a:solidFill>
          <a:ln w="12700">
            <a:solidFill>
              <a:srgbClr val="D4AF37"/>
            </a:solidFill>
            <a:prstDash val="solid"/>
          </a:ln>
          <a:effectLst>
            <a:outerShdw blurRad="88900" dist="38100" dir="5400000" algn="bl" rotWithShape="0">
              <a:srgbClr val="000000">
                <a:alpha val="4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7408" y="1874520"/>
            <a:ext cx="3566160" cy="64008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590288" y="205740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0D5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Documented regain risk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4590288" y="2587752"/>
            <a:ext cx="3200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lapse in coverage predictably leads to weight and comorbidity rebound; factor this into risk models.</a:t>
            </a:r>
            <a:endParaRPr lang="en-US" sz="1200" dirty="0"/>
          </a:p>
        </p:txBody>
      </p:sp>
      <p:sp>
        <p:nvSpPr>
          <p:cNvPr id="16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47888" y="1874520"/>
            <a:ext cx="3566160" cy="1810512"/>
          </a:xfrm>
          <a:prstGeom prst="rect">
            <a:avLst/>
          </a:prstGeom>
          <a:solidFill>
            <a:srgbClr val="45111A"/>
          </a:solidFill>
          <a:ln w="12700">
            <a:solidFill>
              <a:srgbClr val="D4AF37"/>
            </a:solidFill>
            <a:prstDash val="solid"/>
          </a:ln>
          <a:effectLst>
            <a:outerShdw blurRad="88900" dist="38100" dir="5400000" algn="bl" rotWithShape="0">
              <a:srgbClr val="000000">
                <a:alpha val="4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47888" y="1874520"/>
            <a:ext cx="3566160" cy="64008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430768" y="205740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0D5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Coverage-continuity trade-off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8430768" y="2587752"/>
            <a:ext cx="3200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Denying or interrupting refills can trigger regain and downstream costs that exceed the drug spend.</a:t>
            </a:r>
            <a:endParaRPr lang="en-US" sz="1200" dirty="0"/>
          </a:p>
        </p:txBody>
      </p:sp>
      <p:sp>
        <p:nvSpPr>
          <p:cNvPr id="20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959352"/>
            <a:ext cx="3566160" cy="1810512"/>
          </a:xfrm>
          <a:prstGeom prst="rect">
            <a:avLst/>
          </a:prstGeom>
          <a:solidFill>
            <a:srgbClr val="45111A"/>
          </a:solidFill>
          <a:ln w="12700">
            <a:solidFill>
              <a:srgbClr val="D4AF37"/>
            </a:solidFill>
            <a:prstDash val="solid"/>
          </a:ln>
          <a:effectLst>
            <a:outerShdw blurRad="88900" dist="38100" dir="5400000" algn="bl" rotWithShape="0">
              <a:srgbClr val="000000">
                <a:alpha val="4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959352"/>
            <a:ext cx="3566160" cy="64008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749808" y="4142232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0D5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 auth &amp; step therapy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749808" y="4672584"/>
            <a:ext cx="3200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gatekeeping tools; weigh their savings against relapse risk when therapy is stopped.</a:t>
            </a:r>
            <a:endParaRPr lang="en-US" sz="1200" dirty="0"/>
          </a:p>
        </p:txBody>
      </p:sp>
      <p:sp>
        <p:nvSpPr>
          <p:cNvPr id="24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7408" y="3959352"/>
            <a:ext cx="3566160" cy="1810512"/>
          </a:xfrm>
          <a:prstGeom prst="rect">
            <a:avLst/>
          </a:prstGeom>
          <a:solidFill>
            <a:srgbClr val="45111A"/>
          </a:solidFill>
          <a:ln w="12700">
            <a:solidFill>
              <a:srgbClr val="D4AF37"/>
            </a:solidFill>
            <a:prstDash val="solid"/>
          </a:ln>
          <a:effectLst>
            <a:outerShdw blurRad="88900" dist="38100" dir="5400000" algn="bl" rotWithShape="0">
              <a:srgbClr val="000000">
                <a:alpha val="4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7408" y="3959352"/>
            <a:ext cx="3566160" cy="64008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590288" y="4142232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0D5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Maintenance-dose pathways</a:t>
            </a:r>
            <a:endParaRPr lang="en-US" sz="1450" dirty="0"/>
          </a:p>
        </p:txBody>
      </p:sp>
      <p:sp>
        <p:nvSpPr>
          <p:cNvPr id="27" name="Text 25"/>
          <p:cNvSpPr/>
          <p:nvPr/>
        </p:nvSpPr>
        <p:spPr>
          <a:xfrm>
            <a:off x="4590288" y="4672584"/>
            <a:ext cx="3200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maintenance dosing may retain benefit at reduced cost — relevant to formulary design.</a:t>
            </a:r>
            <a:endParaRPr lang="en-US" sz="1200" dirty="0"/>
          </a:p>
        </p:txBody>
      </p:sp>
      <p:sp>
        <p:nvSpPr>
          <p:cNvPr id="28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47888" y="3959352"/>
            <a:ext cx="3566160" cy="1810512"/>
          </a:xfrm>
          <a:prstGeom prst="rect">
            <a:avLst/>
          </a:prstGeom>
          <a:solidFill>
            <a:srgbClr val="45111A"/>
          </a:solidFill>
          <a:ln w="12700">
            <a:solidFill>
              <a:srgbClr val="D4AF37"/>
            </a:solidFill>
            <a:prstDash val="solid"/>
          </a:ln>
          <a:effectLst>
            <a:outerShdw blurRad="88900" dist="38100" dir="5400000" algn="bl" rotWithShape="0">
              <a:srgbClr val="000000">
                <a:alpha val="4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47888" y="3959352"/>
            <a:ext cx="3566160" cy="64008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8430768" y="4142232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0D5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Whole-cost view</a:t>
            </a:r>
            <a:endParaRPr lang="en-US" sz="1450" dirty="0"/>
          </a:p>
        </p:txBody>
      </p:sp>
      <p:sp>
        <p:nvSpPr>
          <p:cNvPr id="31" name="Text 29"/>
          <p:cNvSpPr/>
          <p:nvPr/>
        </p:nvSpPr>
        <p:spPr>
          <a:xfrm>
            <a:off x="8430768" y="4672584"/>
            <a:ext cx="3200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drug cost against avoided cardiometabolic claims, not in isolation.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10896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Reduces Regain Risk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66928" y="107899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MITIGATION STRATEGIES</a:t>
            </a:r>
            <a:endParaRPr lang="en-US" sz="1200" dirty="0"/>
          </a:p>
        </p:txBody>
      </p:sp>
      <p:sp>
        <p:nvSpPr>
          <p:cNvPr id="4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463040"/>
            <a:ext cx="1371600" cy="25603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footer 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620256"/>
            <a:ext cx="12191695" cy="10973"/>
          </a:xfrm>
          <a:prstGeom prst="rect">
            <a:avLst/>
          </a:prstGeom>
          <a:solidFill>
            <a:srgbClr val="8B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645566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98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Regain After GLP-1 Discontinuation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430000" y="6455664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566928" y="178308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Evidence-informed levers that can slow regain and protect the value of a covered course of therapy:</a:t>
            </a:r>
            <a:endParaRPr lang="en-US" sz="1500" dirty="0"/>
          </a:p>
        </p:txBody>
      </p:sp>
      <p:sp>
        <p:nvSpPr>
          <p:cNvPr id="9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2468880"/>
            <a:ext cx="11064240" cy="640080"/>
          </a:xfrm>
          <a:prstGeom prst="rect">
            <a:avLst/>
          </a:prstGeom>
          <a:solidFill>
            <a:srgbClr val="45111A"/>
          </a:solidFill>
          <a:ln w="9525">
            <a:solidFill>
              <a:srgbClr val="8B16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2468880"/>
            <a:ext cx="73152" cy="64008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77240" y="246888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0D5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Gradual tapering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611880" y="2468880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Stepping the dose down rather than stopping abruptly may blunt the rebound in appetite and weight.</a:t>
            </a:r>
            <a:endParaRPr lang="en-US" sz="1250" dirty="0"/>
          </a:p>
        </p:txBody>
      </p:sp>
      <p:sp>
        <p:nvSpPr>
          <p:cNvPr id="13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218688"/>
            <a:ext cx="11064240" cy="640080"/>
          </a:xfrm>
          <a:prstGeom prst="rect">
            <a:avLst/>
          </a:prstGeom>
          <a:solidFill>
            <a:srgbClr val="45111A"/>
          </a:solidFill>
          <a:ln w="9525">
            <a:solidFill>
              <a:srgbClr val="8B16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218688"/>
            <a:ext cx="73152" cy="64008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77240" y="3218688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0D5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Maintenance dosing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11880" y="3218688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Continued low-dose therapy preserves much of the benefit at a lower ongoing cost.</a:t>
            </a:r>
            <a:endParaRPr lang="en-US" sz="1250" dirty="0"/>
          </a:p>
        </p:txBody>
      </p:sp>
      <p:sp>
        <p:nvSpPr>
          <p:cNvPr id="17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968496"/>
            <a:ext cx="11064240" cy="640080"/>
          </a:xfrm>
          <a:prstGeom prst="rect">
            <a:avLst/>
          </a:prstGeom>
          <a:solidFill>
            <a:srgbClr val="45111A"/>
          </a:solidFill>
          <a:ln w="9525">
            <a:solidFill>
              <a:srgbClr val="8B16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968496"/>
            <a:ext cx="73152" cy="64008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77240" y="3968496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0D5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lifestyle support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3611880" y="3968496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Protein-forward nutrition, resistance training, and behavioral follow-up support weight maintenance.</a:t>
            </a:r>
            <a:endParaRPr lang="en-US" sz="1250" dirty="0"/>
          </a:p>
        </p:txBody>
      </p:sp>
      <p:sp>
        <p:nvSpPr>
          <p:cNvPr id="21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4718304"/>
            <a:ext cx="11064240" cy="640080"/>
          </a:xfrm>
          <a:prstGeom prst="rect">
            <a:avLst/>
          </a:prstGeom>
          <a:solidFill>
            <a:srgbClr val="45111A"/>
          </a:solidFill>
          <a:ln w="9525">
            <a:solidFill>
              <a:srgbClr val="8B16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4718304"/>
            <a:ext cx="73152" cy="64008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777240" y="4718304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0D5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Continuity of coverage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3611880" y="4718304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Avoiding abrupt coverage gaps prevents the stop-start cycles that drive relapse and repeat costs.</a:t>
            </a:r>
            <a:endParaRPr lang="en-US" sz="1250" dirty="0"/>
          </a:p>
        </p:txBody>
      </p:sp>
      <p:sp>
        <p:nvSpPr>
          <p:cNvPr id="25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5468112"/>
            <a:ext cx="11064240" cy="640080"/>
          </a:xfrm>
          <a:prstGeom prst="rect">
            <a:avLst/>
          </a:prstGeom>
          <a:solidFill>
            <a:srgbClr val="45111A"/>
          </a:solidFill>
          <a:ln w="9525">
            <a:solidFill>
              <a:srgbClr val="8B16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5468112"/>
            <a:ext cx="73152" cy="64008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777240" y="5468112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0D5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Realistic expectations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3611880" y="5468112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Framing therapy as long-term from the outset improves persistence and adherence.</a:t>
            </a:r>
            <a:endParaRPr lang="en-US" sz="12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10896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Takeaways for Adjusters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66928" y="107899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</a:t>
            </a:r>
            <a:endParaRPr lang="en-US" sz="1200" dirty="0"/>
          </a:p>
        </p:txBody>
      </p:sp>
      <p:sp>
        <p:nvSpPr>
          <p:cNvPr id="4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463040"/>
            <a:ext cx="1371600" cy="25603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footer 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620256"/>
            <a:ext cx="12191695" cy="10973"/>
          </a:xfrm>
          <a:prstGeom prst="rect">
            <a:avLst/>
          </a:prstGeom>
          <a:solidFill>
            <a:srgbClr val="8B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645566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98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Regain After GLP-1 Discontinuation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430000" y="6455664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akeaway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828800"/>
            <a:ext cx="11064240" cy="804672"/>
          </a:xfrm>
          <a:prstGeom prst="rect">
            <a:avLst/>
          </a:prstGeom>
          <a:solidFill>
            <a:srgbClr val="45111A"/>
          </a:solidFill>
          <a:ln w="952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numb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9808" y="2002536"/>
            <a:ext cx="457200" cy="457200"/>
          </a:xfrm>
          <a:prstGeom prst="ellipse">
            <a:avLst/>
          </a:prstGeom>
          <a:solidFill>
            <a:srgbClr val="8B1620"/>
          </a:solidFill>
          <a:ln w="1270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49808" y="2002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417320" y="1828800"/>
            <a:ext cx="33832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0D5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Regain is the default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4892040" y="1828800"/>
            <a:ext cx="6583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Roughly two-thirds of lost weight returns within a year of stopping; most tirzepatide patients regain over 25%.</a:t>
            </a:r>
            <a:endParaRPr lang="en-US" sz="1250" dirty="0"/>
          </a:p>
        </p:txBody>
      </p:sp>
      <p:sp>
        <p:nvSpPr>
          <p:cNvPr id="13" name="takeaway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2706624"/>
            <a:ext cx="11064240" cy="804672"/>
          </a:xfrm>
          <a:prstGeom prst="rect">
            <a:avLst/>
          </a:prstGeom>
          <a:solidFill>
            <a:srgbClr val="300810"/>
          </a:solidFill>
          <a:ln w="952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numb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9808" y="2880360"/>
            <a:ext cx="457200" cy="457200"/>
          </a:xfrm>
          <a:prstGeom prst="ellipse">
            <a:avLst/>
          </a:prstGeom>
          <a:solidFill>
            <a:srgbClr val="8B1620"/>
          </a:solidFill>
          <a:ln w="1270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49808" y="2880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417320" y="2706624"/>
            <a:ext cx="33832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0D5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 benefits reverse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4892040" y="2706624"/>
            <a:ext cx="6583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pressure, lipids, and glucose control revert — raising downstream comorbidity and event risk.</a:t>
            </a:r>
            <a:endParaRPr lang="en-US" sz="1250" dirty="0"/>
          </a:p>
        </p:txBody>
      </p:sp>
      <p:sp>
        <p:nvSpPr>
          <p:cNvPr id="18" name="takeaway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584448"/>
            <a:ext cx="11064240" cy="804672"/>
          </a:xfrm>
          <a:prstGeom prst="rect">
            <a:avLst/>
          </a:prstGeom>
          <a:solidFill>
            <a:srgbClr val="45111A"/>
          </a:solidFill>
          <a:ln w="952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numb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9808" y="3758184"/>
            <a:ext cx="457200" cy="457200"/>
          </a:xfrm>
          <a:prstGeom prst="ellipse">
            <a:avLst/>
          </a:prstGeom>
          <a:solidFill>
            <a:srgbClr val="8B1620"/>
          </a:solidFill>
          <a:ln w="1270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749808" y="37581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417320" y="3584448"/>
            <a:ext cx="33832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0D5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Discontinuation is common</a:t>
            </a:r>
            <a:endParaRPr lang="en-US" sz="1450" dirty="0"/>
          </a:p>
        </p:txBody>
      </p:sp>
      <p:sp>
        <p:nvSpPr>
          <p:cNvPr id="22" name="Text 20"/>
          <p:cNvSpPr/>
          <p:nvPr/>
        </p:nvSpPr>
        <p:spPr>
          <a:xfrm>
            <a:off x="4892040" y="3584448"/>
            <a:ext cx="6583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half of patients stop within a year, making stop-start cycling and repeat costs likely.</a:t>
            </a:r>
            <a:endParaRPr lang="en-US" sz="1250" dirty="0"/>
          </a:p>
        </p:txBody>
      </p:sp>
      <p:sp>
        <p:nvSpPr>
          <p:cNvPr id="23" name="takeaway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4462272"/>
            <a:ext cx="11064240" cy="804672"/>
          </a:xfrm>
          <a:prstGeom prst="rect">
            <a:avLst/>
          </a:prstGeom>
          <a:solidFill>
            <a:srgbClr val="300810"/>
          </a:solidFill>
          <a:ln w="952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numb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9808" y="4636008"/>
            <a:ext cx="457200" cy="457200"/>
          </a:xfrm>
          <a:prstGeom prst="ellipse">
            <a:avLst/>
          </a:prstGeom>
          <a:solidFill>
            <a:srgbClr val="8B1620"/>
          </a:solidFill>
          <a:ln w="1270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749808" y="46360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1417320" y="4462272"/>
            <a:ext cx="33832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0D5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is recurring</a:t>
            </a:r>
            <a:endParaRPr lang="en-US" sz="1450" dirty="0"/>
          </a:p>
        </p:txBody>
      </p:sp>
      <p:sp>
        <p:nvSpPr>
          <p:cNvPr id="27" name="Text 25"/>
          <p:cNvSpPr/>
          <p:nvPr/>
        </p:nvSpPr>
        <p:spPr>
          <a:xfrm>
            <a:off x="4892040" y="4462272"/>
            <a:ext cx="6583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$1,000+ per month indefinitely, this is an ongoing exposure — not a one-time expense.</a:t>
            </a:r>
            <a:endParaRPr lang="en-US" sz="1250" dirty="0"/>
          </a:p>
        </p:txBody>
      </p:sp>
      <p:sp>
        <p:nvSpPr>
          <p:cNvPr id="28" name="takeaway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5340096"/>
            <a:ext cx="11064240" cy="804672"/>
          </a:xfrm>
          <a:prstGeom prst="rect">
            <a:avLst/>
          </a:prstGeom>
          <a:solidFill>
            <a:srgbClr val="45111A"/>
          </a:solidFill>
          <a:ln w="952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numb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9808" y="5513832"/>
            <a:ext cx="457200" cy="457200"/>
          </a:xfrm>
          <a:prstGeom prst="ellipse">
            <a:avLst/>
          </a:prstGeom>
          <a:solidFill>
            <a:srgbClr val="8B1620"/>
          </a:solidFill>
          <a:ln w="1270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749808" y="55138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1417320" y="5340096"/>
            <a:ext cx="33832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0D5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Continuity may be cheaper</a:t>
            </a:r>
            <a:endParaRPr lang="en-US" sz="1450" dirty="0"/>
          </a:p>
        </p:txBody>
      </p:sp>
      <p:sp>
        <p:nvSpPr>
          <p:cNvPr id="32" name="Text 30"/>
          <p:cNvSpPr/>
          <p:nvPr/>
        </p:nvSpPr>
        <p:spPr>
          <a:xfrm>
            <a:off x="4892040" y="5340096"/>
            <a:ext cx="6583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Interrupting therapy can trigger regain whose downstream costs exceed the drug spend itself.</a:t>
            </a:r>
            <a:endParaRPr lang="en-US" sz="12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10896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0D58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Sources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66928" y="107899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1200" dirty="0"/>
          </a:p>
        </p:txBody>
      </p:sp>
      <p:sp>
        <p:nvSpPr>
          <p:cNvPr id="4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463040"/>
            <a:ext cx="1371600" cy="25603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footer 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620256"/>
            <a:ext cx="12191695" cy="10973"/>
          </a:xfrm>
          <a:prstGeom prst="rect">
            <a:avLst/>
          </a:prstGeom>
          <a:solidFill>
            <a:srgbClr val="8B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645566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98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Regain After GLP-1 Discontinuation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430000" y="6455664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566928" y="1828800"/>
            <a:ext cx="11064240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Wilding JPH, et al. Weight regain and cardiometabolic effects after withdrawal of semaglutide: the STEP 1 trial extension. Diabetes Obes Metab. 2022;24(8):1553–1564.</a:t>
            </a:r>
            <a:endParaRPr lang="en-US" sz="1250" dirty="0"/>
          </a:p>
          <a:p>
            <a:pPr marL="203200" indent="-2032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Rubino D, et al. Effect of continued weekly subcutaneous semaglutide vs placebo on weight loss maintenance (STEP 4). JAMA. 2021;325(14):1414–1425.</a:t>
            </a:r>
            <a:endParaRPr lang="en-US" sz="1250" dirty="0"/>
          </a:p>
          <a:p>
            <a:pPr marL="203200" indent="-2032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Aronne LJ, et al. Continued treatment with tirzepatide for maintenance of weight reduction (SURMOUNT-4). JAMA. 2024;331(1):38–48.</a:t>
            </a:r>
            <a:endParaRPr lang="en-US" sz="1250" dirty="0"/>
          </a:p>
          <a:p>
            <a:pPr marL="203200" indent="-2032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Horn DB, et al. Cardiometabolic parameter change by weight regain on tirzepatide withdrawal: post hoc analysis of SURMOUNT-4. JAMA Intern Med. 2025.</a:t>
            </a:r>
            <a:endParaRPr lang="en-US" sz="1250" dirty="0"/>
          </a:p>
          <a:p>
            <a:pPr marL="203200" indent="-2032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Khan SS, Ndumele CE, Kazi DS. Discontinuation of glucagon-like peptide-1 receptor agonists. JAMA. 2025;333(2):113–114.</a:t>
            </a:r>
            <a:endParaRPr lang="en-US" sz="1250" dirty="0"/>
          </a:p>
          <a:p>
            <a:pPr marL="203200" indent="-2032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Xie Y, Choi T, Al-Aly Z. GLP-1 receptor agonist discontinuation and risk of major adverse cardiovascular events. BMJ Med. 2026.</a:t>
            </a:r>
            <a:endParaRPr lang="en-US" sz="1250" dirty="0"/>
          </a:p>
          <a:p>
            <a:pPr marL="203200" indent="-2032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250" dirty="0">
                <a:solidFill>
                  <a:srgbClr val="F6E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Manufacturer list-price and coverage data, 2026 (Wegovy, Zepbound); real-world persistence and cost analyses.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66928" y="598932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B98A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July 2026 · Clinical figures cited from peer-reviewed trials; cost figures are indicative list prices.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14606</TotalTime>
  <Words>1703</Words>
  <Application>Microsoft Office PowerPoint</Application>
  <PresentationFormat>Widescreen</PresentationFormat>
  <Paragraphs>231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Georgia</vt:lpstr>
      <vt:lpstr>Office Theme</vt:lpstr>
      <vt:lpstr>Weight Regain After GLP-1 Discontinuation</vt:lpstr>
      <vt:lpstr>The Bottom Line Up Front</vt:lpstr>
      <vt:lpstr>What GLP-1 Medications Are</vt:lpstr>
      <vt:lpstr>Obesity Behaves Like a Chronic Disease</vt:lpstr>
      <vt:lpstr>Three Pivotal Withdrawal Trials</vt:lpstr>
      <vt:lpstr>STEP 1 Extension: The Two-Thirds Rebound</vt:lpstr>
      <vt:lpstr>STEP 4: Continued vs. Withdrawn</vt:lpstr>
      <vt:lpstr>SURMOUNT-4: Tirzepatide Withdrawal</vt:lpstr>
      <vt:lpstr>Most Regain Was Substantial</vt:lpstr>
      <vt:lpstr>The Cardiometabolic Gains Reverse Too</vt:lpstr>
      <vt:lpstr>Why the Weight Comes Back</vt:lpstr>
      <vt:lpstr>Discontinuation Is the Norm, Not the Exception</vt:lpstr>
      <vt:lpstr>The Cost Exposure Is Recurring</vt:lpstr>
      <vt:lpstr>Implications for Coverage &amp; Claims</vt:lpstr>
      <vt:lpstr>What Reduces Regain Risk</vt:lpstr>
      <vt:lpstr>Key Takeaways for Adjusters</vt:lpstr>
      <vt:lpstr>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Sherry-Ann Brown MD PhD FACC FAHA</dc:creator>
  <cp:lastModifiedBy>Sherry-Ann Brown MD PhD FACC FAHA</cp:lastModifiedBy>
  <cp:revision>1</cp:revision>
  <dcterms:created xsi:type="dcterms:W3CDTF">2026-07-16T17:53:54Z</dcterms:created>
  <dcterms:modified xsi:type="dcterms:W3CDTF">2026-07-26T21:20:14Z</dcterms:modified>
</cp:coreProperties>
</file>