
<file path=[Content_Types].xml><?xml version="1.0" encoding="utf-8"?>
<Types xmlns="http://schemas.openxmlformats.org/package/2006/content-types">
  <Default Extension="jpeg" ContentType="image/jpeg"/>
  <Default Extension="jpg" ContentType="image/jp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67" y="4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Excess lean mass loss on tirzepatide vs semaglutide</c:v>
                </c:pt>
              </c:strCache>
            </c:strRef>
          </c:tx>
          <c:spPr>
            <a:solidFill>
              <a:srgbClr val="D4AF37"/>
            </a:solidFill>
            <a:effectLst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 i="0" u="none" strike="noStrike">
                    <a:solidFill>
                      <a:srgbClr val="F6EEE1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3 months</c:v>
                </c:pt>
                <c:pt idx="1">
                  <c:v>6 months</c:v>
                </c:pt>
                <c:pt idx="2">
                  <c:v>9 months</c:v>
                </c:pt>
                <c:pt idx="3">
                  <c:v>12 months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1.1000000000000001</c:v>
                </c:pt>
                <c:pt idx="1">
                  <c:v>1.5</c:v>
                </c:pt>
                <c:pt idx="2">
                  <c:v>1.3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6F-4DE2-B18D-564A624000E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D8B98C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F6EEE1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2.5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solidFill>
          <a:srgbClr val="2A0808"/>
        </a:solidFill>
        <a:ln>
          <a:noFill/>
        </a:ln>
        <a:effectLst/>
      </c:spPr>
    </c:plotArea>
    <c:plotVisOnly val="1"/>
    <c:dispBlanksAs val="span"/>
    <c:showDLblsOverMax val="1"/>
  </c:chart>
  <c:spPr>
    <a:solidFill>
      <a:srgbClr val="2A0808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RO">
    <p:bg>
      <p:bgPr>
        <a:solidFill>
          <a:srgbClr val="2A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2286000"/>
            <a:ext cx="1060704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2A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57200"/>
            <a:ext cx="1097280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bg>
      <p:bgPr>
        <a:solidFill>
          <a:srgbClr val="2A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2743200"/>
            <a:ext cx="105156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788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 t="7707" b="7707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scri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61520" cy="6858000"/>
          </a:xfrm>
          <a:prstGeom prst="rect">
            <a:avLst/>
          </a:prstGeom>
          <a:solidFill>
            <a:srgbClr val="1C0505">
              <a:alpha val="58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2148840"/>
            <a:ext cx="5669280" cy="4572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822960" y="16916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500" dirty="0">
                <a:solidFill>
                  <a:srgbClr val="EBC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RISK BRIEFING</a:t>
            </a:r>
            <a:endParaRPr lang="en-US" sz="1500" dirty="0"/>
          </a:p>
        </p:txBody>
      </p:sp>
      <p:sp>
        <p:nvSpPr>
          <p:cNvPr id="6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2286000"/>
            <a:ext cx="1060704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6EEE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Preserving Lean Mass During</a:t>
            </a:r>
            <a:endParaRPr lang="en-US" sz="3800" dirty="0"/>
          </a:p>
          <a:p>
            <a:pPr marL="0" indent="0" algn="l">
              <a:buNone/>
            </a:pPr>
            <a:r>
              <a:rPr lang="en-US" sz="3800" b="1" dirty="0">
                <a:solidFill>
                  <a:srgbClr val="F6EEE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GLP-1–Associated Weight Loss</a:t>
            </a:r>
            <a:endParaRPr lang="en-US" sz="3800" dirty="0"/>
          </a:p>
        </p:txBody>
      </p:sp>
      <p:sp>
        <p:nvSpPr>
          <p:cNvPr id="7" name="Text 4"/>
          <p:cNvSpPr/>
          <p:nvPr/>
        </p:nvSpPr>
        <p:spPr>
          <a:xfrm>
            <a:off x="822960" y="4892040"/>
            <a:ext cx="9509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i="1" dirty="0">
                <a:solidFill>
                  <a:srgbClr val="D8B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hidden cost of rapid weight loss — and what it means for underwriting and claims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822960" y="5669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for Insurance Adjusters  |  July 2026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5603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SUMMARY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57200"/>
            <a:ext cx="10972800" cy="86868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6EEE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lean mass matters to adjusters</a:t>
            </a:r>
            <a:endParaRPr lang="en-US" sz="3000" dirty="0"/>
          </a:p>
        </p:txBody>
      </p:sp>
      <p:sp>
        <p:nvSpPr>
          <p:cNvPr id="4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371600"/>
            <a:ext cx="1280160" cy="32004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691640"/>
            <a:ext cx="10835640" cy="1078992"/>
          </a:xfrm>
          <a:prstGeom prst="rect">
            <a:avLst/>
          </a:prstGeom>
          <a:solidFill>
            <a:srgbClr val="4A1414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691640"/>
            <a:ext cx="109728" cy="1078992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14400" y="1691640"/>
            <a:ext cx="9144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011680" y="1764792"/>
            <a:ext cx="92811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600" b="1" dirty="0">
                <a:solidFill>
                  <a:srgbClr val="EBC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Explosive adoption
</a:t>
            </a:r>
            <a:r>
              <a:rPr lang="en-US" sz="125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 medications now account for at least 9% of prescription spend in many employer plans, and could add 1–2% to overall medical trend.</a:t>
            </a:r>
            <a:endParaRPr lang="en-US" sz="1600" dirty="0"/>
          </a:p>
        </p:txBody>
      </p:sp>
      <p:sp>
        <p:nvSpPr>
          <p:cNvPr id="9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2898648"/>
            <a:ext cx="10835640" cy="1078992"/>
          </a:xfrm>
          <a:prstGeom prst="rect">
            <a:avLst/>
          </a:prstGeom>
          <a:solidFill>
            <a:srgbClr val="4A1414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2898648"/>
            <a:ext cx="109728" cy="1078992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14400" y="2898648"/>
            <a:ext cx="9144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2011680" y="2971800"/>
            <a:ext cx="92811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600" b="1" dirty="0">
                <a:solidFill>
                  <a:srgbClr val="EBC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Weight loss has a hidden cost
</a:t>
            </a:r>
            <a:r>
              <a:rPr lang="en-US" sz="125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Roughly 25–40% of the weight lost on these drugs is not fat — it is lean body mass, chiefly skeletal muscle.</a:t>
            </a:r>
            <a:endParaRPr lang="en-US" sz="1600" dirty="0"/>
          </a:p>
        </p:txBody>
      </p:sp>
      <p:sp>
        <p:nvSpPr>
          <p:cNvPr id="13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4105656"/>
            <a:ext cx="10835640" cy="1078992"/>
          </a:xfrm>
          <a:prstGeom prst="rect">
            <a:avLst/>
          </a:prstGeom>
          <a:solidFill>
            <a:srgbClr val="4A1414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4105656"/>
            <a:ext cx="109728" cy="1078992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914400" y="4105656"/>
            <a:ext cx="9144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2011680" y="4178808"/>
            <a:ext cx="92811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600" b="1" dirty="0">
                <a:solidFill>
                  <a:srgbClr val="EBC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Muscle loss drives long-tail risk
</a:t>
            </a:r>
            <a:r>
              <a:rPr lang="en-US" sz="125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Accelerated sarcopenia raises the risk of frailty, falls, fractures, weight regain and loss of independence — a claims tail that outlasts the prescription.</a:t>
            </a:r>
            <a:endParaRPr lang="en-US" sz="1600" dirty="0"/>
          </a:p>
        </p:txBody>
      </p:sp>
      <p:sp>
        <p:nvSpPr>
          <p:cNvPr id="17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5312664"/>
            <a:ext cx="10835640" cy="1078992"/>
          </a:xfrm>
          <a:prstGeom prst="rect">
            <a:avLst/>
          </a:prstGeom>
          <a:solidFill>
            <a:srgbClr val="4A1414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5312664"/>
            <a:ext cx="109728" cy="1078992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914400" y="5312664"/>
            <a:ext cx="9144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2011680" y="5385816"/>
            <a:ext cx="92811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600" b="1" dirty="0">
                <a:solidFill>
                  <a:srgbClr val="EBC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mortality upside is conditional
</a:t>
            </a:r>
            <a:r>
              <a:rPr lang="en-US" sz="125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Projected mortality improvement (0.2–0.5% per year) hinges on adherence and the quality of weight loss, not the number on the scale.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40080" y="64465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D8B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Preserving Lean Mass  ·  GLP-1 Weight Loss  ·  Clinical Risk Briefing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5603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LANDSCAPE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57200"/>
            <a:ext cx="10972800" cy="86868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6EEE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market moving at unprecedented scale</a:t>
            </a:r>
            <a:endParaRPr lang="en-US" sz="3000" dirty="0"/>
          </a:p>
        </p:txBody>
      </p:sp>
      <p:sp>
        <p:nvSpPr>
          <p:cNvPr id="4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371600"/>
            <a:ext cx="1280160" cy="32004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691640"/>
            <a:ext cx="3538728" cy="1874520"/>
          </a:xfrm>
          <a:prstGeom prst="rect">
            <a:avLst/>
          </a:prstGeom>
          <a:solidFill>
            <a:srgbClr val="4A1414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95528" y="1828800"/>
            <a:ext cx="326440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2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670,422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886968" y="2743200"/>
            <a:ext cx="308152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first-episode GLP-1 users tracked in a single 2026 real-world study</a:t>
            </a:r>
            <a:endParaRPr lang="en-US" sz="1250" dirty="0"/>
          </a:p>
        </p:txBody>
      </p:sp>
      <p:sp>
        <p:nvSpPr>
          <p:cNvPr id="8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06824" y="1691640"/>
            <a:ext cx="3538728" cy="1874520"/>
          </a:xfrm>
          <a:prstGeom prst="rect">
            <a:avLst/>
          </a:prstGeom>
          <a:solidFill>
            <a:srgbClr val="4A1414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443984" y="1828800"/>
            <a:ext cx="326440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2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~70%</a:t>
            </a:r>
            <a:endParaRPr lang="en-US" sz="4200" dirty="0"/>
          </a:p>
        </p:txBody>
      </p:sp>
      <p:sp>
        <p:nvSpPr>
          <p:cNvPr id="10" name="Text 8"/>
          <p:cNvSpPr/>
          <p:nvPr/>
        </p:nvSpPr>
        <p:spPr>
          <a:xfrm>
            <a:off x="4535424" y="2743200"/>
            <a:ext cx="308152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users discontinue therapy within the first year of treatment</a:t>
            </a:r>
            <a:endParaRPr lang="en-US" sz="1250" dirty="0"/>
          </a:p>
        </p:txBody>
      </p:sp>
      <p:sp>
        <p:nvSpPr>
          <p:cNvPr id="11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55280" y="1691640"/>
            <a:ext cx="3538728" cy="1874520"/>
          </a:xfrm>
          <a:prstGeom prst="rect">
            <a:avLst/>
          </a:prstGeom>
          <a:solidFill>
            <a:srgbClr val="4A1414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8092440" y="1828800"/>
            <a:ext cx="326440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2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1–2%</a:t>
            </a:r>
            <a:endParaRPr lang="en-US" sz="4200" dirty="0"/>
          </a:p>
        </p:txBody>
      </p:sp>
      <p:sp>
        <p:nvSpPr>
          <p:cNvPr id="13" name="Text 11"/>
          <p:cNvSpPr/>
          <p:nvPr/>
        </p:nvSpPr>
        <p:spPr>
          <a:xfrm>
            <a:off x="8183880" y="2743200"/>
            <a:ext cx="308152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potential addition to overall medical trend from GLP-1 spend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658368" y="3886200"/>
            <a:ext cx="10835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BC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FDA-approved and expanding across indications</a:t>
            </a:r>
            <a:endParaRPr lang="en-US" sz="1600" dirty="0"/>
          </a:p>
        </p:txBody>
      </p:sp>
      <p:sp>
        <p:nvSpPr>
          <p:cNvPr id="15" name="pil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4343400"/>
            <a:ext cx="1517904" cy="457200"/>
          </a:xfrm>
          <a:prstGeom prst="roundRect">
            <a:avLst>
              <a:gd name="adj" fmla="val 16000"/>
            </a:avLst>
          </a:prstGeom>
          <a:solidFill>
            <a:srgbClr val="5C1B1B"/>
          </a:solidFill>
          <a:ln w="952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58368" y="4343400"/>
            <a:ext cx="15179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2 diabetes</a:t>
            </a:r>
            <a:endParaRPr lang="en-US" sz="1100" dirty="0"/>
          </a:p>
        </p:txBody>
      </p:sp>
      <p:sp>
        <p:nvSpPr>
          <p:cNvPr id="17" name="pil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86000" y="4343400"/>
            <a:ext cx="2483510" cy="457200"/>
          </a:xfrm>
          <a:prstGeom prst="roundRect">
            <a:avLst>
              <a:gd name="adj" fmla="val 16000"/>
            </a:avLst>
          </a:prstGeom>
          <a:solidFill>
            <a:srgbClr val="5C1B1B"/>
          </a:solidFill>
          <a:ln w="952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2286000" y="4343400"/>
            <a:ext cx="24835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Obesity / weight management</a:t>
            </a:r>
            <a:endParaRPr lang="en-US" sz="1100" dirty="0"/>
          </a:p>
        </p:txBody>
      </p:sp>
      <p:sp>
        <p:nvSpPr>
          <p:cNvPr id="19" name="pil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79238" y="4343400"/>
            <a:ext cx="1839773" cy="457200"/>
          </a:xfrm>
          <a:prstGeom prst="roundRect">
            <a:avLst>
              <a:gd name="adj" fmla="val 16000"/>
            </a:avLst>
          </a:prstGeom>
          <a:solidFill>
            <a:srgbClr val="5C1B1B"/>
          </a:solidFill>
          <a:ln w="952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4879238" y="4343400"/>
            <a:ext cx="183977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Cardiovascular risk</a:t>
            </a:r>
            <a:endParaRPr lang="en-US" sz="1100" dirty="0"/>
          </a:p>
        </p:txBody>
      </p:sp>
      <p:sp>
        <p:nvSpPr>
          <p:cNvPr id="21" name="pil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8739" y="4343400"/>
            <a:ext cx="2161642" cy="457200"/>
          </a:xfrm>
          <a:prstGeom prst="roundRect">
            <a:avLst>
              <a:gd name="adj" fmla="val 16000"/>
            </a:avLst>
          </a:prstGeom>
          <a:solidFill>
            <a:srgbClr val="5C1B1B"/>
          </a:solidFill>
          <a:ln w="952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828739" y="4343400"/>
            <a:ext cx="216164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Obstructive sleep apnea</a:t>
            </a:r>
            <a:endParaRPr lang="en-US" sz="1100" dirty="0"/>
          </a:p>
        </p:txBody>
      </p:sp>
      <p:sp>
        <p:nvSpPr>
          <p:cNvPr id="23" name="pil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00109" y="4343400"/>
            <a:ext cx="1920240" cy="457200"/>
          </a:xfrm>
          <a:prstGeom prst="roundRect">
            <a:avLst>
              <a:gd name="adj" fmla="val 16000"/>
            </a:avLst>
          </a:prstGeom>
          <a:solidFill>
            <a:srgbClr val="5C1B1B"/>
          </a:solidFill>
          <a:ln w="952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9100109" y="434340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MASH (liver disease)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658368" y="5074920"/>
            <a:ext cx="10835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EBC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agents dominate:  </a:t>
            </a:r>
            <a:r>
              <a:rPr lang="en-US" sz="135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semaglutide (Ozempic, Wegovy) and tirzepatide (Zepbound, Mounjaro). Their sheer efficacy — and rapid weight-loss velocity — is what makes the composition of that weight loss a material question.</a:t>
            </a:r>
            <a:endParaRPr lang="en-US" sz="1350" dirty="0"/>
          </a:p>
        </p:txBody>
      </p:sp>
      <p:sp>
        <p:nvSpPr>
          <p:cNvPr id="26" name="Text 24"/>
          <p:cNvSpPr/>
          <p:nvPr/>
        </p:nvSpPr>
        <p:spPr>
          <a:xfrm>
            <a:off x="640080" y="64465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D8B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Preserving Lean Mass  ·  GLP-1 Weight Loss  ·  Clinical Risk Briefing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bstract red and gold metallic muscle fibers"/>
          <p:cNvPicPr>
            <a:picLocks noChangeAspect="1"/>
          </p:cNvPicPr>
          <p:nvPr/>
        </p:nvPicPr>
        <p:blipFill>
          <a:blip r:embed="rId3"/>
          <a:srcRect l="22889" r="22889"/>
          <a:stretch/>
        </p:blipFill>
        <p:spPr>
          <a:xfrm>
            <a:off x="6583680" y="0"/>
            <a:ext cx="5577840" cy="6858000"/>
          </a:xfrm>
          <a:prstGeom prst="rect">
            <a:avLst/>
          </a:prstGeom>
        </p:spPr>
      </p:pic>
      <p:sp>
        <p:nvSpPr>
          <p:cNvPr id="3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6949440" cy="6858000"/>
          </a:xfrm>
          <a:prstGeom prst="rect">
            <a:avLst/>
          </a:prstGeom>
          <a:solidFill>
            <a:srgbClr val="2A080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ea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0" y="0"/>
            <a:ext cx="54864" cy="685800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58368" y="25603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CORE PROBLEM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685800"/>
            <a:ext cx="5852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F6EEE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scale hides what the body is losing</a:t>
            </a:r>
            <a:endParaRPr lang="en-US" sz="2800" dirty="0"/>
          </a:p>
        </p:txBody>
      </p:sp>
      <p:sp>
        <p:nvSpPr>
          <p:cNvPr id="7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965960"/>
            <a:ext cx="1280160" cy="32004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658368" y="2286000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EBC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body weight is a composite endpoint. </a:t>
            </a:r>
            <a:r>
              <a:rPr lang="en-US" sz="140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cannot tell fat loss from muscle loss — yet those two have opposite implications for health and risk.</a:t>
            </a:r>
            <a:endParaRPr lang="en-US" sz="1400" dirty="0"/>
          </a:p>
        </p:txBody>
      </p:sp>
      <p:sp>
        <p:nvSpPr>
          <p:cNvPr id="9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3383280"/>
            <a:ext cx="5852160" cy="1051560"/>
          </a:xfrm>
          <a:prstGeom prst="rect">
            <a:avLst/>
          </a:prstGeom>
          <a:solidFill>
            <a:srgbClr val="4A1414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3383280"/>
            <a:ext cx="109728" cy="1051560"/>
          </a:xfrm>
          <a:prstGeom prst="rect">
            <a:avLst/>
          </a:prstGeom>
          <a:solidFill>
            <a:srgbClr val="EBCB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914400" y="3456432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500" b="1" dirty="0">
                <a:solidFill>
                  <a:srgbClr val="EBC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Fat mass loss
</a:t>
            </a:r>
            <a:r>
              <a:rPr lang="en-US" sz="120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intended outcome — reduces visceral and ectopic fat and metabolic risk.</a:t>
            </a:r>
            <a:endParaRPr lang="en-US" sz="1500" dirty="0"/>
          </a:p>
        </p:txBody>
      </p:sp>
      <p:sp>
        <p:nvSpPr>
          <p:cNvPr id="12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4562856"/>
            <a:ext cx="5852160" cy="1051560"/>
          </a:xfrm>
          <a:prstGeom prst="rect">
            <a:avLst/>
          </a:prstGeom>
          <a:solidFill>
            <a:srgbClr val="4A1414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4562856"/>
            <a:ext cx="109728" cy="1051560"/>
          </a:xfrm>
          <a:prstGeom prst="rect">
            <a:avLst/>
          </a:prstGeom>
          <a:solidFill>
            <a:srgbClr val="B020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914400" y="4636008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500" b="1" dirty="0">
                <a:solidFill>
                  <a:srgbClr val="EBC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Lean mass loss
</a:t>
            </a:r>
            <a:r>
              <a:rPr lang="en-US" sz="120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hidden cost — skeletal muscle governs metabolism, strength and function.</a:t>
            </a:r>
            <a:endParaRPr lang="en-US" sz="1500" dirty="0"/>
          </a:p>
        </p:txBody>
      </p:sp>
      <p:sp>
        <p:nvSpPr>
          <p:cNvPr id="15" name="callou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23760" y="5074920"/>
            <a:ext cx="4572000" cy="1371600"/>
          </a:xfrm>
          <a:prstGeom prst="rect">
            <a:avLst/>
          </a:prstGeom>
          <a:solidFill>
            <a:srgbClr val="1C0505">
              <a:alpha val="82000"/>
            </a:srgbClr>
          </a:solidFill>
          <a:ln w="12700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7406640" y="5138928"/>
            <a:ext cx="425196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EBC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“Compressed sarcopenia”
</a:t>
            </a:r>
            <a:r>
              <a:rPr lang="en-US" sz="120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10.9% lean-mass decline is roughly two decades of age-related muscle loss packed into about 18 months.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640080" y="64465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D8B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Preserving Lean Mass  ·  GLP-1 Weight Loss  ·  Clinical Risk Briefing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900" dirty="0"/>
          </a:p>
        </p:txBody>
      </p:sp>
      <p:sp>
        <p:nvSpPr>
          <p:cNvPr id="19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57200"/>
            <a:ext cx="10972800" cy="86868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5603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EVIDENCE · MAGNITUDE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57200"/>
            <a:ext cx="10972800" cy="86868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6EEE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much of the weight is muscle?</a:t>
            </a:r>
            <a:endParaRPr lang="en-US" sz="3000" dirty="0"/>
          </a:p>
        </p:txBody>
      </p:sp>
      <p:sp>
        <p:nvSpPr>
          <p:cNvPr id="4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371600"/>
            <a:ext cx="1280160" cy="32004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737360"/>
            <a:ext cx="5394960" cy="3794760"/>
          </a:xfrm>
          <a:prstGeom prst="rect">
            <a:avLst/>
          </a:prstGeom>
          <a:solidFill>
            <a:srgbClr val="4A1414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hea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737360"/>
            <a:ext cx="5394960" cy="777240"/>
          </a:xfrm>
          <a:prstGeom prst="rect">
            <a:avLst/>
          </a:prstGeom>
          <a:solidFill>
            <a:srgbClr val="8B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32688" y="1810512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6EEE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SURMOUNT-1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32688" y="219456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BC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Tirzepatide · DXA substudy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32688" y="2724912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21.3%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2944368" y="2724912"/>
            <a:ext cx="2834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body weight lost (72 wks)</a:t>
            </a:r>
            <a:endParaRPr lang="en-US" sz="1250" dirty="0"/>
          </a:p>
        </p:txBody>
      </p:sp>
      <p:sp>
        <p:nvSpPr>
          <p:cNvPr id="11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2688" y="3474720"/>
            <a:ext cx="4846320" cy="32004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932688" y="3593592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10.9%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2944368" y="3593592"/>
            <a:ext cx="2834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 mass lost from baseline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932688" y="4462272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~25%</a:t>
            </a:r>
            <a:endParaRPr lang="en-US" sz="3400" dirty="0"/>
          </a:p>
        </p:txBody>
      </p:sp>
      <p:sp>
        <p:nvSpPr>
          <p:cNvPr id="15" name="Text 13"/>
          <p:cNvSpPr/>
          <p:nvPr/>
        </p:nvSpPr>
        <p:spPr>
          <a:xfrm>
            <a:off x="2944368" y="4462272"/>
            <a:ext cx="2834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weight lost was lean tissue</a:t>
            </a:r>
            <a:endParaRPr lang="en-US" sz="1250" dirty="0"/>
          </a:p>
        </p:txBody>
      </p:sp>
      <p:sp>
        <p:nvSpPr>
          <p:cNvPr id="16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09360" y="1737360"/>
            <a:ext cx="5394960" cy="3794760"/>
          </a:xfrm>
          <a:prstGeom prst="rect">
            <a:avLst/>
          </a:prstGeom>
          <a:solidFill>
            <a:srgbClr val="4A1414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hea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09360" y="1737360"/>
            <a:ext cx="5394960" cy="777240"/>
          </a:xfrm>
          <a:prstGeom prst="rect">
            <a:avLst/>
          </a:prstGeom>
          <a:solidFill>
            <a:srgbClr val="8B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583680" y="1810512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6EEE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STEP 1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6583680" y="219456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BC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Semaglutide · body composition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583680" y="2724912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15%</a:t>
            </a:r>
            <a:endParaRPr lang="en-US" sz="3400" dirty="0"/>
          </a:p>
        </p:txBody>
      </p:sp>
      <p:sp>
        <p:nvSpPr>
          <p:cNvPr id="21" name="Text 19"/>
          <p:cNvSpPr/>
          <p:nvPr/>
        </p:nvSpPr>
        <p:spPr>
          <a:xfrm>
            <a:off x="8595360" y="2724912"/>
            <a:ext cx="2834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total body weight lost</a:t>
            </a:r>
            <a:endParaRPr lang="en-US" sz="1250" dirty="0"/>
          </a:p>
        </p:txBody>
      </p:sp>
      <p:sp>
        <p:nvSpPr>
          <p:cNvPr id="22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0" y="3474720"/>
            <a:ext cx="4846320" cy="32004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6583680" y="3593592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~39%</a:t>
            </a:r>
            <a:endParaRPr lang="en-US" sz="3400" dirty="0"/>
          </a:p>
        </p:txBody>
      </p:sp>
      <p:sp>
        <p:nvSpPr>
          <p:cNvPr id="24" name="Text 22"/>
          <p:cNvSpPr/>
          <p:nvPr/>
        </p:nvSpPr>
        <p:spPr>
          <a:xfrm>
            <a:off x="8595360" y="3593592"/>
            <a:ext cx="2834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weight lost was lean mass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6583680" y="4462272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25–39%</a:t>
            </a:r>
            <a:endParaRPr lang="en-US" sz="3400" dirty="0"/>
          </a:p>
        </p:txBody>
      </p:sp>
      <p:sp>
        <p:nvSpPr>
          <p:cNvPr id="26" name="Text 24"/>
          <p:cNvSpPr/>
          <p:nvPr/>
        </p:nvSpPr>
        <p:spPr>
          <a:xfrm>
            <a:off x="8595360" y="4462272"/>
            <a:ext cx="2834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lean-to-fat ratio across meta-analyses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658368" y="5760720"/>
            <a:ext cx="10835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D8B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Absolute muscle loss is larger than in lifestyle-only weight loss — because the total weight loss is far greater.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640080" y="64465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D8B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Preserving Lean Mass  ·  GLP-1 Weight Loss  ·  Clinical Risk Briefing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5603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EVIDENCE · HEAD TO HEAD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57200"/>
            <a:ext cx="10972800" cy="86868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6EEE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all GLP-1s carry the same muscle cost</a:t>
            </a:r>
            <a:endParaRPr lang="en-US" sz="3000" dirty="0"/>
          </a:p>
        </p:txBody>
      </p:sp>
      <p:sp>
        <p:nvSpPr>
          <p:cNvPr id="4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371600"/>
            <a:ext cx="1280160" cy="32004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58368" y="1508760"/>
            <a:ext cx="10835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8B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Real-world EHR analysis of 670,422 users — tirzepatide lost more lean mass at every timepoint.</a:t>
            </a:r>
            <a:endParaRPr lang="en-US" sz="1300" dirty="0"/>
          </a:p>
        </p:txBody>
      </p:sp>
      <p:graphicFrame>
        <p:nvGraphicFramePr>
          <p:cNvPr id="6" name="Excess lean mass loss chart" descr="Column chart of excess lean mass loss on tirzepatide vs semaglutide: 1.1% at 3 months, 1.5% at 6 months, 1.3% at 9 months, 2.0% at 12 months"/>
          <p:cNvGraphicFramePr/>
          <p:nvPr/>
        </p:nvGraphicFramePr>
        <p:xfrm>
          <a:off x="658368" y="2011680"/>
          <a:ext cx="5943600" cy="3291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4"/>
          <p:cNvSpPr/>
          <p:nvPr/>
        </p:nvSpPr>
        <p:spPr>
          <a:xfrm>
            <a:off x="658368" y="534924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5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EXCESS LEAN MASS LOSS — TIRZEPATIDE OVER SEMAGLUTIDE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6903720" y="201168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BC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divergent “metabotypes”</a:t>
            </a:r>
            <a:endParaRPr lang="en-US" sz="1800" dirty="0"/>
          </a:p>
        </p:txBody>
      </p:sp>
      <p:sp>
        <p:nvSpPr>
          <p:cNvPr id="9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903720" y="2606040"/>
            <a:ext cx="4892040" cy="1417320"/>
          </a:xfrm>
          <a:prstGeom prst="rect">
            <a:avLst/>
          </a:prstGeom>
          <a:solidFill>
            <a:srgbClr val="4A1414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903720" y="2606040"/>
            <a:ext cx="109728" cy="1417320"/>
          </a:xfrm>
          <a:prstGeom prst="rect">
            <a:avLst/>
          </a:prstGeom>
          <a:solidFill>
            <a:srgbClr val="B020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7132320" y="2697480"/>
            <a:ext cx="2743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500" b="1" dirty="0">
                <a:solidFill>
                  <a:srgbClr val="E886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Depletive metabotype
</a:t>
            </a:r>
            <a:r>
              <a:rPr lang="en-US" sz="1100" i="1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&gt;20% weight loss WITH &gt;5% lean loss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9921240" y="2715768"/>
            <a:ext cx="914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10.3%
</a:t>
            </a:r>
            <a:r>
              <a:rPr lang="en-US" sz="900" dirty="0">
                <a:solidFill>
                  <a:srgbClr val="D8B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tirz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10881360" y="2715768"/>
            <a:ext cx="914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6EEE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6.7%
</a:t>
            </a:r>
            <a:r>
              <a:rPr lang="en-US" sz="900" dirty="0">
                <a:solidFill>
                  <a:srgbClr val="D8B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</a:t>
            </a:r>
            <a:endParaRPr lang="en-US" sz="2000" dirty="0"/>
          </a:p>
        </p:txBody>
      </p:sp>
      <p:sp>
        <p:nvSpPr>
          <p:cNvPr id="14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903720" y="4187952"/>
            <a:ext cx="4892040" cy="1417320"/>
          </a:xfrm>
          <a:prstGeom prst="rect">
            <a:avLst/>
          </a:prstGeom>
          <a:solidFill>
            <a:srgbClr val="4A1414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903720" y="4187952"/>
            <a:ext cx="109728" cy="141732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7132320" y="4279392"/>
            <a:ext cx="2743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500" b="1" dirty="0">
                <a:solidFill>
                  <a:srgbClr val="EBC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Prime metabotype
</a:t>
            </a:r>
            <a:r>
              <a:rPr lang="en-US" sz="1100" i="1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&gt;10% weight loss WITH &lt;5% lean loss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9921240" y="4297680"/>
            <a:ext cx="914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11.8%
</a:t>
            </a:r>
            <a:r>
              <a:rPr lang="en-US" sz="900" dirty="0">
                <a:solidFill>
                  <a:srgbClr val="D8B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tirz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10881360" y="4297680"/>
            <a:ext cx="914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6EEE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12.3%
</a:t>
            </a:r>
            <a:r>
              <a:rPr lang="en-US" sz="900" dirty="0">
                <a:solidFill>
                  <a:srgbClr val="D8B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6903720" y="5715000"/>
            <a:ext cx="4892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150" i="1" dirty="0">
                <a:solidFill>
                  <a:srgbClr val="D8B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Tirzepatide's greater efficacy comes with a 54% higher chance of crossing into depletive territory.</a:t>
            </a:r>
            <a:endParaRPr lang="en-US" sz="1150" dirty="0"/>
          </a:p>
        </p:txBody>
      </p:sp>
      <p:sp>
        <p:nvSpPr>
          <p:cNvPr id="20" name="Text 17"/>
          <p:cNvSpPr/>
          <p:nvPr/>
        </p:nvSpPr>
        <p:spPr>
          <a:xfrm>
            <a:off x="640080" y="64465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D8B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Preserving Lean Mass  ·  GLP-1 Weight Loss  ·  Clinical Risk Briefing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5603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STRATIFICATION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57200"/>
            <a:ext cx="10972800" cy="86868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6EEE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loses the most muscle</a:t>
            </a:r>
            <a:endParaRPr lang="en-US" sz="3000" dirty="0"/>
          </a:p>
        </p:txBody>
      </p:sp>
      <p:sp>
        <p:nvSpPr>
          <p:cNvPr id="4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371600"/>
            <a:ext cx="1280160" cy="32004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58368" y="1463040"/>
            <a:ext cx="10835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8B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drug affects patients unequally — these markers flag the highest-risk profiles.</a:t>
            </a:r>
            <a:endParaRPr lang="en-US" sz="1300" dirty="0"/>
          </a:p>
        </p:txBody>
      </p:sp>
      <p:sp>
        <p:nvSpPr>
          <p:cNvPr id="6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965960"/>
            <a:ext cx="5394960" cy="1965960"/>
          </a:xfrm>
          <a:prstGeom prst="rect">
            <a:avLst/>
          </a:prstGeom>
          <a:solidFill>
            <a:srgbClr val="4A1414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2688" y="2258568"/>
            <a:ext cx="658368" cy="658368"/>
          </a:xfrm>
          <a:prstGeom prst="ellipse">
            <a:avLst/>
          </a:prstGeom>
          <a:solidFill>
            <a:srgbClr val="8B1A1A"/>
          </a:solidFill>
          <a:ln w="12700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932688" y="225856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1801368" y="2148840"/>
            <a:ext cx="40233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3000"/>
              </a:lnSpc>
              <a:buNone/>
            </a:pPr>
            <a:r>
              <a:rPr lang="en-US" sz="1550" b="1" dirty="0">
                <a:solidFill>
                  <a:srgbClr val="EBC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Musculoskeletal pain at baseline
</a:t>
            </a:r>
            <a:r>
              <a:rPr lang="en-US" sz="120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strongest single predictor. Knee pain and cervicalgia were associated with sharply greater lean-mass loss — up to −14 percentage points on tirzepatide.</a:t>
            </a:r>
            <a:endParaRPr lang="en-US" sz="1550" dirty="0"/>
          </a:p>
        </p:txBody>
      </p:sp>
      <p:sp>
        <p:nvSpPr>
          <p:cNvPr id="10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09360" y="1965960"/>
            <a:ext cx="5394960" cy="1965960"/>
          </a:xfrm>
          <a:prstGeom prst="rect">
            <a:avLst/>
          </a:prstGeom>
          <a:solidFill>
            <a:srgbClr val="4A1414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0" y="2258568"/>
            <a:ext cx="658368" cy="658368"/>
          </a:xfrm>
          <a:prstGeom prst="ellipse">
            <a:avLst/>
          </a:prstGeom>
          <a:solidFill>
            <a:srgbClr val="8B1A1A"/>
          </a:solidFill>
          <a:ln w="12700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583680" y="225856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7452360" y="2148840"/>
            <a:ext cx="40233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3000"/>
              </a:lnSpc>
              <a:buNone/>
            </a:pPr>
            <a:r>
              <a:rPr lang="en-US" sz="1550" b="1" dirty="0">
                <a:solidFill>
                  <a:srgbClr val="EBC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Reduced exercise tolerance
</a:t>
            </a:r>
            <a:r>
              <a:rPr lang="en-US" sz="120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On-treatment loss of exercise capacity was the strongest functional correlate of accelerated lean-mass decline.</a:t>
            </a:r>
            <a:endParaRPr lang="en-US" sz="1550" dirty="0"/>
          </a:p>
        </p:txBody>
      </p:sp>
      <p:sp>
        <p:nvSpPr>
          <p:cNvPr id="14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4133088"/>
            <a:ext cx="5394960" cy="1965960"/>
          </a:xfrm>
          <a:prstGeom prst="rect">
            <a:avLst/>
          </a:prstGeom>
          <a:solidFill>
            <a:srgbClr val="4A1414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2688" y="4425696"/>
            <a:ext cx="658368" cy="658368"/>
          </a:xfrm>
          <a:prstGeom prst="ellipse">
            <a:avLst/>
          </a:prstGeom>
          <a:solidFill>
            <a:srgbClr val="8B1A1A"/>
          </a:solidFill>
          <a:ln w="12700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932688" y="4425696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600" dirty="0"/>
          </a:p>
        </p:txBody>
      </p:sp>
      <p:sp>
        <p:nvSpPr>
          <p:cNvPr id="17" name="Text 15"/>
          <p:cNvSpPr/>
          <p:nvPr/>
        </p:nvSpPr>
        <p:spPr>
          <a:xfrm>
            <a:off x="1801368" y="4315968"/>
            <a:ext cx="40233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3000"/>
              </a:lnSpc>
              <a:buNone/>
            </a:pPr>
            <a:r>
              <a:rPr lang="en-US" sz="1550" b="1" dirty="0">
                <a:solidFill>
                  <a:srgbClr val="EBC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Higher dose &amp; longer exposure
</a:t>
            </a:r>
            <a:r>
              <a:rPr lang="en-US" sz="120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loss scaled with both dose and duration in each treatment group — a dose-dependent effect.</a:t>
            </a:r>
            <a:endParaRPr lang="en-US" sz="1550" dirty="0"/>
          </a:p>
        </p:txBody>
      </p:sp>
      <p:sp>
        <p:nvSpPr>
          <p:cNvPr id="18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09360" y="4133088"/>
            <a:ext cx="5394960" cy="1965960"/>
          </a:xfrm>
          <a:prstGeom prst="rect">
            <a:avLst/>
          </a:prstGeom>
          <a:solidFill>
            <a:srgbClr val="4A1414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0" y="4425696"/>
            <a:ext cx="658368" cy="658368"/>
          </a:xfrm>
          <a:prstGeom prst="ellipse">
            <a:avLst/>
          </a:prstGeom>
          <a:solidFill>
            <a:srgbClr val="8B1A1A"/>
          </a:solidFill>
          <a:ln w="12700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583680" y="4425696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7452360" y="4315968"/>
            <a:ext cx="40233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3000"/>
              </a:lnSpc>
              <a:buNone/>
            </a:pPr>
            <a:r>
              <a:rPr lang="en-US" sz="1550" b="1" dirty="0">
                <a:solidFill>
                  <a:srgbClr val="EBC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Older adults (over 65)
</a:t>
            </a:r>
            <a:r>
              <a:rPr lang="en-US" sz="120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Layered on top of existing age-related sarcopenia, the same relative loss carries far greater functional consequence.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640080" y="64465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D8B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Preserving Lean Mass  ·  GLP-1 Weight Loss  ·  Clinical Risk Briefing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5603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CONSEQUENCE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57200"/>
            <a:ext cx="10972800" cy="86868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6EEE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Sarcopenia: the aging accelerator</a:t>
            </a:r>
            <a:endParaRPr lang="en-US" sz="3000" dirty="0"/>
          </a:p>
        </p:txBody>
      </p:sp>
      <p:sp>
        <p:nvSpPr>
          <p:cNvPr id="4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371600"/>
            <a:ext cx="1280160" cy="32004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737360"/>
            <a:ext cx="4937760" cy="4480560"/>
          </a:xfrm>
          <a:prstGeom prst="rect">
            <a:avLst/>
          </a:prstGeom>
          <a:solidFill>
            <a:srgbClr val="4A1414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14400" y="1965960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EBC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sarcopenia?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14400" y="2468880"/>
            <a:ext cx="4434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progressive, age-related loss of skeletal muscle mass and strength — a primary driver of frailty, falls, and loss of independence in older adults.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914400" y="3703320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BC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GLP-1 changes the picture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14400" y="4160520"/>
            <a:ext cx="4434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Rapid pharmacological weight loss compresses years of muscle decline into months, </a:t>
            </a:r>
            <a:r>
              <a:rPr lang="en-US" sz="1300" b="1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pulling functional decline forward in time — especially where reserves are already low.</a:t>
            </a:r>
            <a:endParaRPr lang="en-US" sz="1300" dirty="0"/>
          </a:p>
        </p:txBody>
      </p:sp>
      <p:sp>
        <p:nvSpPr>
          <p:cNvPr id="10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0" y="1783080"/>
            <a:ext cx="5852160" cy="932688"/>
          </a:xfrm>
          <a:prstGeom prst="rect">
            <a:avLst/>
          </a:prstGeom>
          <a:solidFill>
            <a:srgbClr val="5C1B1B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0" y="1783080"/>
            <a:ext cx="128016" cy="932688"/>
          </a:xfrm>
          <a:prstGeom prst="rect">
            <a:avLst/>
          </a:prstGeom>
          <a:solidFill>
            <a:srgbClr val="B020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263640" y="1783080"/>
            <a:ext cx="53949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Accelerated muscle &amp; strength loss</a:t>
            </a:r>
            <a:endParaRPr lang="en-US" sz="1450" dirty="0"/>
          </a:p>
        </p:txBody>
      </p:sp>
      <p:sp>
        <p:nvSpPr>
          <p:cNvPr id="13" name="connect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0" y="2697480"/>
            <a:ext cx="164592" cy="18288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0" y="2916936"/>
            <a:ext cx="5852160" cy="932688"/>
          </a:xfrm>
          <a:prstGeom prst="rect">
            <a:avLst/>
          </a:prstGeom>
          <a:solidFill>
            <a:srgbClr val="5C1B1B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0" y="2916936"/>
            <a:ext cx="128016" cy="932688"/>
          </a:xfrm>
          <a:prstGeom prst="rect">
            <a:avLst/>
          </a:prstGeom>
          <a:solidFill>
            <a:srgbClr val="8B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263640" y="2916936"/>
            <a:ext cx="53949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Reduced mobility and physical function</a:t>
            </a:r>
            <a:endParaRPr lang="en-US" sz="1450" dirty="0"/>
          </a:p>
        </p:txBody>
      </p:sp>
      <p:sp>
        <p:nvSpPr>
          <p:cNvPr id="17" name="connect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0" y="3831336"/>
            <a:ext cx="164592" cy="18288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0" y="4050792"/>
            <a:ext cx="5852160" cy="932688"/>
          </a:xfrm>
          <a:prstGeom prst="rect">
            <a:avLst/>
          </a:prstGeom>
          <a:solidFill>
            <a:srgbClr val="5C1B1B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0" y="4050792"/>
            <a:ext cx="128016" cy="932688"/>
          </a:xfrm>
          <a:prstGeom prst="rect">
            <a:avLst/>
          </a:prstGeom>
          <a:solidFill>
            <a:srgbClr val="B020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263640" y="4050792"/>
            <a:ext cx="53949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Falls, fractures and frailty</a:t>
            </a:r>
            <a:endParaRPr lang="en-US" sz="1450" dirty="0"/>
          </a:p>
        </p:txBody>
      </p:sp>
      <p:sp>
        <p:nvSpPr>
          <p:cNvPr id="21" name="connect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0" y="4965192"/>
            <a:ext cx="164592" cy="18288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0" y="5184648"/>
            <a:ext cx="5852160" cy="932688"/>
          </a:xfrm>
          <a:prstGeom prst="rect">
            <a:avLst/>
          </a:prstGeom>
          <a:solidFill>
            <a:srgbClr val="5C1B1B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0" y="5184648"/>
            <a:ext cx="128016" cy="932688"/>
          </a:xfrm>
          <a:prstGeom prst="rect">
            <a:avLst/>
          </a:prstGeom>
          <a:solidFill>
            <a:srgbClr val="8B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6263640" y="5184648"/>
            <a:ext cx="53949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Loss of independence · higher all-cause mortality</a:t>
            </a:r>
            <a:endParaRPr lang="en-US" sz="1450" dirty="0"/>
          </a:p>
        </p:txBody>
      </p:sp>
      <p:sp>
        <p:nvSpPr>
          <p:cNvPr id="25" name="Text 23"/>
          <p:cNvSpPr/>
          <p:nvPr/>
        </p:nvSpPr>
        <p:spPr>
          <a:xfrm>
            <a:off x="640080" y="64465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D8B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Preserving Lean Mass  ·  GLP-1 Weight Loss  ·  Clinical Risk Briefing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5603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REBOUND RISK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57200"/>
            <a:ext cx="10972800" cy="86868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6EEE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metabolic penalty and weight regain</a:t>
            </a:r>
            <a:endParaRPr lang="en-US" sz="3000" dirty="0"/>
          </a:p>
        </p:txBody>
      </p:sp>
      <p:sp>
        <p:nvSpPr>
          <p:cNvPr id="4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371600"/>
            <a:ext cx="1280160" cy="32004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828800"/>
            <a:ext cx="2697480" cy="3291840"/>
          </a:xfrm>
          <a:prstGeom prst="rect">
            <a:avLst/>
          </a:prstGeom>
          <a:solidFill>
            <a:srgbClr val="4A1414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hea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828800"/>
            <a:ext cx="2697480" cy="640080"/>
          </a:xfrm>
          <a:prstGeom prst="rect">
            <a:avLst/>
          </a:prstGeom>
          <a:solidFill>
            <a:srgbClr val="8B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58368" y="1828800"/>
            <a:ext cx="2697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kern="0" spc="200" dirty="0">
                <a:solidFill>
                  <a:srgbClr val="EBC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59536" y="2606040"/>
            <a:ext cx="22951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5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Muscle is metabolically active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59536" y="3566160"/>
            <a:ext cx="2295144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Skeletal muscle sets resting metabolic rate and is the body's primary sink for blood glucose.</a:t>
            </a:r>
            <a:endParaRPr lang="en-US" sz="1200" dirty="0"/>
          </a:p>
        </p:txBody>
      </p:sp>
      <p:sp>
        <p:nvSpPr>
          <p:cNvPr id="10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65576" y="1828800"/>
            <a:ext cx="2697480" cy="3291840"/>
          </a:xfrm>
          <a:prstGeom prst="rect">
            <a:avLst/>
          </a:prstGeom>
          <a:solidFill>
            <a:srgbClr val="4A1414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hea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65576" y="1828800"/>
            <a:ext cx="2697480" cy="640080"/>
          </a:xfrm>
          <a:prstGeom prst="rect">
            <a:avLst/>
          </a:prstGeom>
          <a:solidFill>
            <a:srgbClr val="8B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465576" y="1828800"/>
            <a:ext cx="2697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kern="0" spc="200" dirty="0">
                <a:solidFill>
                  <a:srgbClr val="EBC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666744" y="2606040"/>
            <a:ext cx="22951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5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Losing muscle lowers the floor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666744" y="3566160"/>
            <a:ext cx="2295144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Shedding lean tissue drops basal metabolic rate — the body burns fewer calories at rest than before treatment.</a:t>
            </a:r>
            <a:endParaRPr lang="en-US" sz="1200" dirty="0"/>
          </a:p>
        </p:txBody>
      </p:sp>
      <p:sp>
        <p:nvSpPr>
          <p:cNvPr id="15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72784" y="1828800"/>
            <a:ext cx="2697480" cy="3291840"/>
          </a:xfrm>
          <a:prstGeom prst="rect">
            <a:avLst/>
          </a:prstGeom>
          <a:solidFill>
            <a:srgbClr val="4A1414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hea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72784" y="1828800"/>
            <a:ext cx="2697480" cy="640080"/>
          </a:xfrm>
          <a:prstGeom prst="rect">
            <a:avLst/>
          </a:prstGeom>
          <a:solidFill>
            <a:srgbClr val="8B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272784" y="1828800"/>
            <a:ext cx="2697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kern="0" spc="200" dirty="0">
                <a:solidFill>
                  <a:srgbClr val="EBC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473952" y="2606040"/>
            <a:ext cx="22951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5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Most patients stop the drug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473952" y="3566160"/>
            <a:ext cx="2295144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 to 70% discontinue within a year, removing appetite suppression while the metabolic deficit remains.</a:t>
            </a:r>
            <a:endParaRPr lang="en-US" sz="1200" dirty="0"/>
          </a:p>
        </p:txBody>
      </p:sp>
      <p:sp>
        <p:nvSpPr>
          <p:cNvPr id="20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079992" y="1828800"/>
            <a:ext cx="2697480" cy="3291840"/>
          </a:xfrm>
          <a:prstGeom prst="rect">
            <a:avLst/>
          </a:prstGeom>
          <a:solidFill>
            <a:srgbClr val="4A1414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hea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079992" y="1828800"/>
            <a:ext cx="2697480" cy="640080"/>
          </a:xfrm>
          <a:prstGeom prst="rect">
            <a:avLst/>
          </a:prstGeom>
          <a:solidFill>
            <a:srgbClr val="8B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9079992" y="1828800"/>
            <a:ext cx="2697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kern="0" spc="200" dirty="0">
                <a:solidFill>
                  <a:srgbClr val="EBC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4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281160" y="2606040"/>
            <a:ext cx="22951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5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Fat returns; muscle does not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9281160" y="3566160"/>
            <a:ext cx="2295144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Regain is rapid and fat-dominant, while lost muscle is far harder to rebuild — setting up sarcopenic obesity.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658368" y="5440680"/>
            <a:ext cx="10835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EBC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Underwriting implication:  </a:t>
            </a:r>
            <a:r>
              <a:rPr lang="en-US" sz="130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poor persistency combined with muscle loss can leave an insured in a worse metabolic position than baseline — the benefit is not guaranteed to stick.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40080" y="64465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D8B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Preserving Lean Mass  ·  GLP-1 Weight Loss  ·  Clinical Risk Briefing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 t="7707" b="7707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scri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61520" cy="6858000"/>
          </a:xfrm>
          <a:prstGeom prst="rect">
            <a:avLst/>
          </a:prstGeom>
          <a:solidFill>
            <a:srgbClr val="1C0505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822960" y="214884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500" dirty="0">
                <a:solidFill>
                  <a:srgbClr val="EBC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MITIGATION</a:t>
            </a:r>
            <a:endParaRPr lang="en-US" sz="1500" dirty="0"/>
          </a:p>
        </p:txBody>
      </p:sp>
      <p:sp>
        <p:nvSpPr>
          <p:cNvPr id="5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2743200"/>
            <a:ext cx="10515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F6EEE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four pillars of muscle preservation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822960" y="4297680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3000"/>
              </a:lnSpc>
              <a:buNone/>
            </a:pPr>
            <a:r>
              <a:rPr lang="en-US" sz="1600" i="1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Lean-mass loss is not inevitable — evidence points to four levers that protect muscle during rapid weight loss.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5603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MITIGATION · FRAMEWORK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57200"/>
            <a:ext cx="10972800" cy="86868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6EEE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levers that protect lean mass</a:t>
            </a:r>
            <a:endParaRPr lang="en-US" sz="3000" dirty="0"/>
          </a:p>
        </p:txBody>
      </p:sp>
      <p:sp>
        <p:nvSpPr>
          <p:cNvPr id="4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371600"/>
            <a:ext cx="1280160" cy="32004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783080"/>
            <a:ext cx="2697480" cy="4023360"/>
          </a:xfrm>
          <a:prstGeom prst="rect">
            <a:avLst/>
          </a:prstGeom>
          <a:solidFill>
            <a:srgbClr val="4A1414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04188" y="2057400"/>
            <a:ext cx="1005840" cy="1005840"/>
          </a:xfrm>
          <a:prstGeom prst="ellipse">
            <a:avLst/>
          </a:prstGeom>
          <a:solidFill>
            <a:srgbClr val="8B1A1A"/>
          </a:solidFill>
          <a:ln w="1587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504188" y="205740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4000" dirty="0"/>
          </a:p>
        </p:txBody>
      </p:sp>
      <p:sp>
        <p:nvSpPr>
          <p:cNvPr id="8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15568" y="3337560"/>
            <a:ext cx="1783080" cy="32004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841248" y="3474720"/>
            <a:ext cx="2331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BC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Adequate protein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77824" y="4343400"/>
            <a:ext cx="225856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0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1.2–2.0 g/kg of ideal body weight per day, adjusted to activity and age.</a:t>
            </a:r>
            <a:endParaRPr lang="en-US" sz="1200" dirty="0"/>
          </a:p>
        </p:txBody>
      </p:sp>
      <p:sp>
        <p:nvSpPr>
          <p:cNvPr id="11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65576" y="1783080"/>
            <a:ext cx="2697480" cy="4023360"/>
          </a:xfrm>
          <a:prstGeom prst="rect">
            <a:avLst/>
          </a:prstGeom>
          <a:solidFill>
            <a:srgbClr val="4A1414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1396" y="2057400"/>
            <a:ext cx="1005840" cy="1005840"/>
          </a:xfrm>
          <a:prstGeom prst="ellipse">
            <a:avLst/>
          </a:prstGeom>
          <a:solidFill>
            <a:srgbClr val="8B1A1A"/>
          </a:solidFill>
          <a:ln w="1587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311396" y="205740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000" dirty="0"/>
          </a:p>
        </p:txBody>
      </p:sp>
      <p:sp>
        <p:nvSpPr>
          <p:cNvPr id="14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922776" y="3337560"/>
            <a:ext cx="1783080" cy="32004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648456" y="3474720"/>
            <a:ext cx="2331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BC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Leucine per meal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3685032" y="4343400"/>
            <a:ext cx="225856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0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Distribute protein across meals with sufficient leucine to maximally trigger muscle protein synthesis.</a:t>
            </a:r>
            <a:endParaRPr lang="en-US" sz="1200" dirty="0"/>
          </a:p>
        </p:txBody>
      </p:sp>
      <p:sp>
        <p:nvSpPr>
          <p:cNvPr id="17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72784" y="1783080"/>
            <a:ext cx="2697480" cy="4023360"/>
          </a:xfrm>
          <a:prstGeom prst="rect">
            <a:avLst/>
          </a:prstGeom>
          <a:solidFill>
            <a:srgbClr val="4A1414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18604" y="2057400"/>
            <a:ext cx="1005840" cy="1005840"/>
          </a:xfrm>
          <a:prstGeom prst="ellipse">
            <a:avLst/>
          </a:prstGeom>
          <a:solidFill>
            <a:srgbClr val="8B1A1A"/>
          </a:solidFill>
          <a:ln w="1587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7118604" y="205740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4000" dirty="0"/>
          </a:p>
        </p:txBody>
      </p:sp>
      <p:sp>
        <p:nvSpPr>
          <p:cNvPr id="20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29984" y="3337560"/>
            <a:ext cx="1783080" cy="32004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455664" y="3474720"/>
            <a:ext cx="2331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BC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Resistance training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492240" y="4343400"/>
            <a:ext cx="225856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0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Progressive strength work 2–3 times per week is the strongest stimulus for retaining muscle.</a:t>
            </a:r>
            <a:endParaRPr lang="en-US" sz="1200" dirty="0"/>
          </a:p>
        </p:txBody>
      </p:sp>
      <p:sp>
        <p:nvSpPr>
          <p:cNvPr id="23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079992" y="1783080"/>
            <a:ext cx="2697480" cy="4023360"/>
          </a:xfrm>
          <a:prstGeom prst="rect">
            <a:avLst/>
          </a:prstGeom>
          <a:solidFill>
            <a:srgbClr val="4A1414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25812" y="2057400"/>
            <a:ext cx="1005840" cy="1005840"/>
          </a:xfrm>
          <a:prstGeom prst="ellipse">
            <a:avLst/>
          </a:prstGeom>
          <a:solidFill>
            <a:srgbClr val="8B1A1A"/>
          </a:solidFill>
          <a:ln w="1587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9925812" y="205740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4000" dirty="0"/>
          </a:p>
        </p:txBody>
      </p:sp>
      <p:sp>
        <p:nvSpPr>
          <p:cNvPr id="26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37192" y="3337560"/>
            <a:ext cx="1783080" cy="32004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9262872" y="3474720"/>
            <a:ext cx="2331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BC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Adequate total energy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9299448" y="4343400"/>
            <a:ext cx="225856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0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 excessive deficits; enough total energy spares protein for muscle rather than fuel.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658368" y="5989320"/>
            <a:ext cx="10835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D8B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Combined, these pillars shift patients toward the muscle-sparing “Prime” profile of weight loss.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640080" y="64465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D8B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Preserving Lean Mass  ·  GLP-1 Weight Loss  ·  Clinical Risk Briefing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5603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MITIGATION · NUTRITION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57200"/>
            <a:ext cx="10972800" cy="86868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6EEE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Protein targets by patient profile</a:t>
            </a:r>
            <a:endParaRPr lang="en-US" sz="3000" dirty="0"/>
          </a:p>
        </p:txBody>
      </p:sp>
      <p:sp>
        <p:nvSpPr>
          <p:cNvPr id="4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371600"/>
            <a:ext cx="1280160" cy="32004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1783080"/>
          <a:ext cx="7406640" cy="914400"/>
        </p:xfrm>
        <a:graphic>
          <a:graphicData uri="http://schemas.openxmlformats.org/drawingml/2006/table">
            <a:tbl>
              <a:tblPr/>
              <a:tblGrid>
                <a:gridCol w="3749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6EEE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Patient profile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1A1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6EEE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Target (g/kg IBW/day)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1A1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6EEE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Practical daily total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1A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6EEE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Adult, sedentary, no resistance training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141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EBCB6B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1.2 g/kg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50800" marR="50800" marT="50800" marB="50800" anchor="ctr">
                    <a:lnL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141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F6EEE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70–90 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14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6EEE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Adult, active, training 2–3× per week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1B1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EBCB6B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1.4–1.6 g/kg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50800" marR="50800" marT="50800" marB="50800" anchor="ctr">
                    <a:lnL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1B1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F6EEE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90–120 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1B1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6EEE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Older adult (over 65) on GLP-1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141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EBCB6B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1.4–1.8 g/kg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50800" marR="50800" marT="50800" marB="50800" anchor="ctr">
                    <a:lnL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141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F6EEE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90–130 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14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6EEE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Sarcopenic-obesity baseline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1B1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EBCB6B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1.6–2.0 g/kg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50800" marR="50800" marT="50800" marB="50800" anchor="ctr">
                    <a:lnL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1B1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F6EEE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110–140 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2A080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1B1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75320" y="1783080"/>
            <a:ext cx="3246120" cy="3063240"/>
          </a:xfrm>
          <a:prstGeom prst="rect">
            <a:avLst/>
          </a:prstGeom>
          <a:solidFill>
            <a:srgbClr val="4A1414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503920" y="1965960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BC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protein gap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8503920" y="2487168"/>
            <a:ext cx="1051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43%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9601200" y="2487168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users reach the minimum 1.2 g/kg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8503920" y="3236976"/>
            <a:ext cx="1051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10%</a:t>
            </a:r>
            <a:endParaRPr lang="en-US" sz="3000" dirty="0"/>
          </a:p>
        </p:txBody>
      </p:sp>
      <p:sp>
        <p:nvSpPr>
          <p:cNvPr id="11" name="Text 8"/>
          <p:cNvSpPr/>
          <p:nvPr/>
        </p:nvSpPr>
        <p:spPr>
          <a:xfrm>
            <a:off x="9601200" y="3236976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users reach the optimal 1.6 g/kg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8503920" y="3986784"/>
            <a:ext cx="1051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5%</a:t>
            </a:r>
            <a:endParaRPr lang="en-US" sz="3000" dirty="0"/>
          </a:p>
        </p:txBody>
      </p:sp>
      <p:sp>
        <p:nvSpPr>
          <p:cNvPr id="5" name="Text 10"/>
          <p:cNvSpPr/>
          <p:nvPr/>
        </p:nvSpPr>
        <p:spPr>
          <a:xfrm>
            <a:off x="9601200" y="3986784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users reach 2.0 g/kg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658368" y="5532120"/>
            <a:ext cx="10835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3000"/>
              </a:lnSpc>
              <a:buNone/>
            </a:pPr>
            <a:r>
              <a:rPr lang="en-US" sz="1300" i="1" dirty="0">
                <a:solidFill>
                  <a:srgbClr val="D8B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patients fall short — the target is a coaching and monitoring opportunity, not an assumption.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640080" y="64465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D8B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Preserving Lean Mass  ·  GLP-1 Weight Loss  ·  Clinical Risk Briefing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5603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MITIGATION · MEASUREMENT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57200"/>
            <a:ext cx="10972800" cy="86868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6EEE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Measuring what matters</a:t>
            </a:r>
            <a:endParaRPr lang="en-US" sz="3000" dirty="0"/>
          </a:p>
        </p:txBody>
      </p:sp>
      <p:sp>
        <p:nvSpPr>
          <p:cNvPr id="4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371600"/>
            <a:ext cx="1280160" cy="32004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58368" y="1463040"/>
            <a:ext cx="10835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8B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Body weight alone is inadequate — composition and function must be tracked over time.</a:t>
            </a:r>
            <a:endParaRPr lang="en-US" sz="1300" dirty="0"/>
          </a:p>
        </p:txBody>
      </p:sp>
      <p:sp>
        <p:nvSpPr>
          <p:cNvPr id="6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965960"/>
            <a:ext cx="5394960" cy="1965960"/>
          </a:xfrm>
          <a:prstGeom prst="rect">
            <a:avLst/>
          </a:prstGeom>
          <a:solidFill>
            <a:srgbClr val="4A1414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965960"/>
            <a:ext cx="109728" cy="196596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978408" y="2167128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BC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DXA imaging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978408" y="2679192"/>
            <a:ext cx="4846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clinical gold standard — separates fat from lean soft tissue with precision. Ideal at baseline and follow-up.</a:t>
            </a:r>
            <a:endParaRPr lang="en-US" sz="1250" dirty="0"/>
          </a:p>
        </p:txBody>
      </p:sp>
      <p:sp>
        <p:nvSpPr>
          <p:cNvPr id="10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09360" y="1965960"/>
            <a:ext cx="5394960" cy="1965960"/>
          </a:xfrm>
          <a:prstGeom prst="rect">
            <a:avLst/>
          </a:prstGeom>
          <a:solidFill>
            <a:srgbClr val="4A1414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09360" y="1965960"/>
            <a:ext cx="109728" cy="196596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629400" y="2167128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BC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Bioelectrical impedance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6629400" y="2679192"/>
            <a:ext cx="4846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Accessible, low-cost tracking for routine, repeated monitoring between imaging.</a:t>
            </a:r>
            <a:endParaRPr lang="en-US" sz="1250" dirty="0"/>
          </a:p>
        </p:txBody>
      </p:sp>
      <p:sp>
        <p:nvSpPr>
          <p:cNvPr id="14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4133088"/>
            <a:ext cx="5394960" cy="1965960"/>
          </a:xfrm>
          <a:prstGeom prst="rect">
            <a:avLst/>
          </a:prstGeom>
          <a:solidFill>
            <a:srgbClr val="4A1414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4133088"/>
            <a:ext cx="109728" cy="196596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978408" y="4334256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BC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Strength &amp; function tests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978408" y="4846320"/>
            <a:ext cx="4846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Grip strength, gait speed and chair-stand tests capture functional decline the scale misses.</a:t>
            </a:r>
            <a:endParaRPr lang="en-US" sz="1250" dirty="0"/>
          </a:p>
        </p:txBody>
      </p:sp>
      <p:sp>
        <p:nvSpPr>
          <p:cNvPr id="18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09360" y="4133088"/>
            <a:ext cx="5394960" cy="1965960"/>
          </a:xfrm>
          <a:prstGeom prst="rect">
            <a:avLst/>
          </a:prstGeom>
          <a:solidFill>
            <a:srgbClr val="4A1414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09360" y="4133088"/>
            <a:ext cx="109728" cy="196596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629400" y="4334256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BC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Emerging biomarkers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6629400" y="4846320"/>
            <a:ext cx="4846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markers of muscle turnover and quality are refining early detection of at-risk patients.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640080" y="64465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D8B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Preserving Lean Mass  ·  GLP-1 Weight Loss  ·  Clinical Risk Briefing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olden scales of justice and ascending bars on a crimson reflective surface"/>
          <p:cNvPicPr>
            <a:picLocks noChangeAspect="1"/>
          </p:cNvPicPr>
          <p:nvPr/>
        </p:nvPicPr>
        <p:blipFill>
          <a:blip r:embed="rId3"/>
          <a:srcRect l="26444" r="26444"/>
          <a:stretch/>
        </p:blipFill>
        <p:spPr>
          <a:xfrm>
            <a:off x="7315200" y="0"/>
            <a:ext cx="4846320" cy="6858000"/>
          </a:xfrm>
          <a:prstGeom prst="rect">
            <a:avLst/>
          </a:prstGeom>
        </p:spPr>
      </p:pic>
      <p:sp>
        <p:nvSpPr>
          <p:cNvPr id="3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7680960" cy="6858000"/>
          </a:xfrm>
          <a:prstGeom prst="rect">
            <a:avLst/>
          </a:prstGeom>
          <a:solidFill>
            <a:srgbClr val="2A080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ea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0" y="0"/>
            <a:ext cx="54864" cy="685800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58368" y="25603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INSURANCE IMPLICATIONS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658368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F6EEE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Mortality upside — real, but conditional</a:t>
            </a:r>
            <a:endParaRPr lang="en-US" sz="2600" dirty="0"/>
          </a:p>
        </p:txBody>
      </p:sp>
      <p:sp>
        <p:nvSpPr>
          <p:cNvPr id="7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554480"/>
            <a:ext cx="1280160" cy="32004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828800"/>
            <a:ext cx="6446520" cy="960120"/>
          </a:xfrm>
          <a:prstGeom prst="rect">
            <a:avLst/>
          </a:prstGeom>
          <a:solidFill>
            <a:srgbClr val="4A1414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822960" y="1874520"/>
            <a:ext cx="2103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0.2–0.5%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880360" y="1874520"/>
            <a:ext cx="4069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20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projected annual mortality improvement from GLP-1s, realized over roughly 20 years (Munich Re).</a:t>
            </a:r>
            <a:endParaRPr lang="en-US" sz="1200" dirty="0"/>
          </a:p>
        </p:txBody>
      </p:sp>
      <p:sp>
        <p:nvSpPr>
          <p:cNvPr id="11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2935224"/>
            <a:ext cx="6446520" cy="960120"/>
          </a:xfrm>
          <a:prstGeom prst="rect">
            <a:avLst/>
          </a:prstGeom>
          <a:solidFill>
            <a:srgbClr val="4A1414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822960" y="2980944"/>
            <a:ext cx="2103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Lower for insured lives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2880360" y="2980944"/>
            <a:ext cx="4069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20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Insured populations carry lower average BMI, leaving less room for medication-driven risk reduction (RGA).</a:t>
            </a:r>
            <a:endParaRPr lang="en-US" sz="1200" dirty="0"/>
          </a:p>
        </p:txBody>
      </p:sp>
      <p:sp>
        <p:nvSpPr>
          <p:cNvPr id="14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4041648"/>
            <a:ext cx="6446520" cy="960120"/>
          </a:xfrm>
          <a:prstGeom prst="rect">
            <a:avLst/>
          </a:prstGeom>
          <a:solidFill>
            <a:srgbClr val="4A1414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822960" y="4087368"/>
            <a:ext cx="2103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Adherence is the linchpin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2880360" y="4087368"/>
            <a:ext cx="4069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20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persistency erodes the long-term mortality benefit; EHR data is becoming vital for metabolic risk assessment.</a:t>
            </a:r>
            <a:endParaRPr lang="en-US" sz="1200" dirty="0"/>
          </a:p>
        </p:txBody>
      </p:sp>
      <p:sp>
        <p:nvSpPr>
          <p:cNvPr id="17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5148072"/>
            <a:ext cx="6446520" cy="960120"/>
          </a:xfrm>
          <a:prstGeom prst="rect">
            <a:avLst/>
          </a:prstGeom>
          <a:solidFill>
            <a:srgbClr val="4A1414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822960" y="5193792"/>
            <a:ext cx="2103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Watch anti-selection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2880360" y="5193792"/>
            <a:ext cx="4069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20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 lapse and anti-selection dynamics as uptake, effectiveness and persistency remain uncertain.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640080" y="64465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D8B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Preserving Lean Mass  ·  GLP-1 Weight Loss  ·  Clinical Risk Briefing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2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57200"/>
            <a:ext cx="10972800" cy="86868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5603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APPLYING THE EVIDENCE</a:t>
            </a:r>
            <a:endParaRPr lang="en-US" sz="12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57200"/>
            <a:ext cx="10972800" cy="86868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6EEE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 underwriting &amp; claims lens</a:t>
            </a:r>
            <a:endParaRPr lang="en-US" sz="3000" dirty="0"/>
          </a:p>
        </p:txBody>
      </p:sp>
      <p:sp>
        <p:nvSpPr>
          <p:cNvPr id="4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371600"/>
            <a:ext cx="1280160" cy="32004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783080"/>
            <a:ext cx="3566160" cy="4206240"/>
          </a:xfrm>
          <a:prstGeom prst="rect">
            <a:avLst/>
          </a:prstGeom>
          <a:solidFill>
            <a:srgbClr val="4A1414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hea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783080"/>
            <a:ext cx="3566160" cy="658368"/>
          </a:xfrm>
          <a:prstGeom prst="rect">
            <a:avLst/>
          </a:prstGeom>
          <a:solidFill>
            <a:srgbClr val="8B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41248" y="1783080"/>
            <a:ext cx="3200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6EEE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Underwriting signals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914400" y="2651760"/>
            <a:ext cx="31089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03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Distinguish high-quality (Prime) from depletive weight loss — not just BMI change.</a:t>
            </a:r>
            <a:endParaRPr lang="en-US" sz="1250" dirty="0"/>
          </a:p>
          <a:p>
            <a:pPr marL="177800" indent="-177800">
              <a:lnSpc>
                <a:spcPct val="103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the agent, dose and duration; tirzepatide skews toward greater lean loss.</a:t>
            </a:r>
            <a:endParaRPr lang="en-US" sz="1250" dirty="0"/>
          </a:p>
          <a:p>
            <a:pPr marL="177800" indent="-177800">
              <a:lnSpc>
                <a:spcPct val="103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Flag baseline musculoskeletal pain and low exercise tolerance as risk markers.</a:t>
            </a:r>
            <a:endParaRPr lang="en-US" sz="1250" dirty="0"/>
          </a:p>
        </p:txBody>
      </p:sp>
      <p:sp>
        <p:nvSpPr>
          <p:cNvPr id="9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5968" y="1783080"/>
            <a:ext cx="3566160" cy="4206240"/>
          </a:xfrm>
          <a:prstGeom prst="rect">
            <a:avLst/>
          </a:prstGeom>
          <a:solidFill>
            <a:srgbClr val="4A1414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hea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15968" y="1783080"/>
            <a:ext cx="3566160" cy="658368"/>
          </a:xfrm>
          <a:prstGeom prst="rect">
            <a:avLst/>
          </a:prstGeom>
          <a:solidFill>
            <a:srgbClr val="8B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498848" y="1783080"/>
            <a:ext cx="3200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6EEE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Claims exposure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572000" y="2651760"/>
            <a:ext cx="31089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03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Anticipate falls, fractures and mobility claims in older insureds.</a:t>
            </a:r>
            <a:endParaRPr lang="en-US" sz="1250" dirty="0"/>
          </a:p>
          <a:p>
            <a:pPr marL="177800" indent="-177800">
              <a:lnSpc>
                <a:spcPct val="103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 a long tail from sarcopenia, frailty and weight regain after discontinuation.</a:t>
            </a:r>
            <a:endParaRPr lang="en-US" sz="1250" dirty="0"/>
          </a:p>
          <a:p>
            <a:pPr marL="177800" indent="-177800">
              <a:lnSpc>
                <a:spcPct val="103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Persistency and adherence should feed trend and lapse assumptions.</a:t>
            </a:r>
            <a:endParaRPr lang="en-US" sz="1250" dirty="0"/>
          </a:p>
        </p:txBody>
      </p:sp>
      <p:sp>
        <p:nvSpPr>
          <p:cNvPr id="13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73568" y="1783080"/>
            <a:ext cx="3566160" cy="4206240"/>
          </a:xfrm>
          <a:prstGeom prst="rect">
            <a:avLst/>
          </a:prstGeom>
          <a:solidFill>
            <a:srgbClr val="4A1414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hea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73568" y="1783080"/>
            <a:ext cx="3566160" cy="658368"/>
          </a:xfrm>
          <a:prstGeom prst="rect">
            <a:avLst/>
          </a:prstGeom>
          <a:solidFill>
            <a:srgbClr val="8B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156448" y="1783080"/>
            <a:ext cx="3200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6EEE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Mitigants &amp; signals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229600" y="2651760"/>
            <a:ext cx="31089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03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Documented preservation protocols (protein, resistance training) lower risk.</a:t>
            </a:r>
            <a:endParaRPr lang="en-US" sz="1250" dirty="0"/>
          </a:p>
          <a:p>
            <a:pPr marL="177800" indent="-177800">
              <a:lnSpc>
                <a:spcPct val="103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Body-composition monitoring (DXA/BIA) evidences quality of weight loss.</a:t>
            </a:r>
            <a:endParaRPr lang="en-US" sz="1250" dirty="0"/>
          </a:p>
          <a:p>
            <a:pPr marL="177800" indent="-177800">
              <a:lnSpc>
                <a:spcPct val="103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EHR-linked data enables more precise metabolic risk assessment.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640080" y="64465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D8B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Preserving Lean Mass  ·  GLP-1 Weight Loss  ·  Clinical Risk Briefing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115568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 t="7707" b="7707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scri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61520" cy="6858000"/>
          </a:xfrm>
          <a:prstGeom prst="rect">
            <a:avLst/>
          </a:prstGeom>
          <a:solidFill>
            <a:srgbClr val="1C0505">
              <a:alpha val="72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600200"/>
            <a:ext cx="10835640" cy="4572000"/>
          </a:xfrm>
          <a:prstGeom prst="rect">
            <a:avLst/>
          </a:prstGeom>
          <a:solidFill>
            <a:srgbClr val="2A0808">
              <a:alpha val="88000"/>
            </a:srgbClr>
          </a:solidFill>
          <a:ln w="12700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005840" y="658368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500" dirty="0">
                <a:solidFill>
                  <a:srgbClr val="EBC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</a:t>
            </a:r>
            <a:endParaRPr lang="en-US" sz="1400" dirty="0"/>
          </a:p>
        </p:txBody>
      </p:sp>
      <p:sp>
        <p:nvSpPr>
          <p:cNvPr id="6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57200"/>
            <a:ext cx="10972800" cy="86868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6EEE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to carry forward</a:t>
            </a:r>
            <a:endParaRPr lang="en-US" sz="3200" dirty="0"/>
          </a:p>
        </p:txBody>
      </p:sp>
      <p:sp>
        <p:nvSpPr>
          <p:cNvPr id="7" name="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5840" y="1938528"/>
            <a:ext cx="777240" cy="777240"/>
          </a:xfrm>
          <a:prstGeom prst="ellipse">
            <a:avLst/>
          </a:prstGeom>
          <a:solidFill>
            <a:srgbClr val="8B1A1A"/>
          </a:solidFill>
          <a:ln w="1587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1005840" y="1938528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2011680" y="1828800"/>
            <a:ext cx="9235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3000"/>
              </a:lnSpc>
              <a:buNone/>
            </a:pPr>
            <a:r>
              <a:rPr lang="en-US" sz="1700" b="1" dirty="0">
                <a:solidFill>
                  <a:srgbClr val="EBC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Quality beats quantity   </a:t>
            </a:r>
            <a:endParaRPr lang="en-US" sz="1700" dirty="0"/>
          </a:p>
          <a:p>
            <a:pPr marL="0" indent="0">
              <a:lnSpc>
                <a:spcPct val="103000"/>
              </a:lnSpc>
              <a:buNone/>
            </a:pPr>
            <a:r>
              <a:rPr lang="en-US" sz="130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much muscle is preserved matters more than kilograms lost — the scale is a poor proxy for risk.</a:t>
            </a:r>
            <a:endParaRPr lang="en-US" sz="1700" dirty="0"/>
          </a:p>
        </p:txBody>
      </p:sp>
      <p:sp>
        <p:nvSpPr>
          <p:cNvPr id="10" name="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5840" y="3035808"/>
            <a:ext cx="777240" cy="777240"/>
          </a:xfrm>
          <a:prstGeom prst="ellipse">
            <a:avLst/>
          </a:prstGeom>
          <a:solidFill>
            <a:srgbClr val="8B1A1A"/>
          </a:solidFill>
          <a:ln w="1587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1005840" y="3035808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800" dirty="0"/>
          </a:p>
        </p:txBody>
      </p:sp>
      <p:sp>
        <p:nvSpPr>
          <p:cNvPr id="12" name="Text 9"/>
          <p:cNvSpPr/>
          <p:nvPr/>
        </p:nvSpPr>
        <p:spPr>
          <a:xfrm>
            <a:off x="2011680" y="2926080"/>
            <a:ext cx="9235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3000"/>
              </a:lnSpc>
              <a:buNone/>
            </a:pPr>
            <a:r>
              <a:rPr lang="en-US" sz="1700" b="1" dirty="0">
                <a:solidFill>
                  <a:srgbClr val="EBC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cost is measurable   </a:t>
            </a:r>
            <a:endParaRPr lang="en-US" sz="1700" dirty="0"/>
          </a:p>
          <a:p>
            <a:pPr marL="0" indent="0">
              <a:lnSpc>
                <a:spcPct val="103000"/>
              </a:lnSpc>
              <a:buNone/>
            </a:pPr>
            <a:r>
              <a:rPr lang="en-US" sz="130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25–40% of GLP-1 weight loss can be lean mass, and tirzepatide skews toward greater loss than semaglutide.</a:t>
            </a:r>
            <a:endParaRPr lang="en-US" sz="1700" dirty="0"/>
          </a:p>
        </p:txBody>
      </p:sp>
      <p:sp>
        <p:nvSpPr>
          <p:cNvPr id="13" name="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5840" y="4133088"/>
            <a:ext cx="777240" cy="777240"/>
          </a:xfrm>
          <a:prstGeom prst="ellipse">
            <a:avLst/>
          </a:prstGeom>
          <a:solidFill>
            <a:srgbClr val="8B1A1A"/>
          </a:solidFill>
          <a:ln w="1587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1005840" y="4133088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800" dirty="0"/>
          </a:p>
        </p:txBody>
      </p:sp>
      <p:sp>
        <p:nvSpPr>
          <p:cNvPr id="15" name="Text 12"/>
          <p:cNvSpPr/>
          <p:nvPr/>
        </p:nvSpPr>
        <p:spPr>
          <a:xfrm>
            <a:off x="2011680" y="4023360"/>
            <a:ext cx="9235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3000"/>
              </a:lnSpc>
              <a:buNone/>
            </a:pPr>
            <a:r>
              <a:rPr lang="en-US" sz="1700" b="1" dirty="0">
                <a:solidFill>
                  <a:srgbClr val="EBC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Preservation works   </a:t>
            </a:r>
            <a:endParaRPr lang="en-US" sz="1700" dirty="0"/>
          </a:p>
          <a:p>
            <a:pPr marL="0" indent="0">
              <a:lnSpc>
                <a:spcPct val="103000"/>
              </a:lnSpc>
              <a:buNone/>
            </a:pPr>
            <a:r>
              <a:rPr lang="en-US" sz="130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Protein, resistance training, adequate energy and monitoring reliably shift patients toward muscle-sparing outcomes.</a:t>
            </a:r>
            <a:endParaRPr lang="en-US" sz="1700" dirty="0"/>
          </a:p>
        </p:txBody>
      </p:sp>
      <p:sp>
        <p:nvSpPr>
          <p:cNvPr id="16" name="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5840" y="5230368"/>
            <a:ext cx="777240" cy="777240"/>
          </a:xfrm>
          <a:prstGeom prst="ellipse">
            <a:avLst/>
          </a:prstGeom>
          <a:solidFill>
            <a:srgbClr val="8B1A1A"/>
          </a:solidFill>
          <a:ln w="1587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1005840" y="5230368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800" dirty="0"/>
          </a:p>
        </p:txBody>
      </p:sp>
      <p:sp>
        <p:nvSpPr>
          <p:cNvPr id="18" name="Text 15"/>
          <p:cNvSpPr/>
          <p:nvPr/>
        </p:nvSpPr>
        <p:spPr>
          <a:xfrm>
            <a:off x="2011680" y="5120640"/>
            <a:ext cx="9235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3000"/>
              </a:lnSpc>
              <a:buNone/>
            </a:pPr>
            <a:r>
              <a:rPr lang="en-US" sz="1700" b="1" dirty="0">
                <a:solidFill>
                  <a:srgbClr val="EBC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Underwrite the nuance   </a:t>
            </a:r>
            <a:endParaRPr lang="en-US" sz="1700" dirty="0"/>
          </a:p>
          <a:p>
            <a:pPr marL="0" indent="0">
              <a:lnSpc>
                <a:spcPct val="103000"/>
              </a:lnSpc>
              <a:buNone/>
            </a:pPr>
            <a:r>
              <a:rPr lang="en-US" sz="1300" dirty="0">
                <a:solidFill>
                  <a:srgbClr val="F6E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Distinguish depletive from high-quality weight loss, track adherence, and price the long-tail sarcopenia risk.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1005840" y="58978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i="1" dirty="0">
                <a:solidFill>
                  <a:srgbClr val="EBC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Bottom line: the number on the scale tells you a patient is lighter — not that they are healthier.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7640</TotalTime>
  <Words>1767</Words>
  <Application>Microsoft Office PowerPoint</Application>
  <PresentationFormat>Widescreen</PresentationFormat>
  <Paragraphs>238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Georgia</vt:lpstr>
      <vt:lpstr>Office Theme</vt:lpstr>
      <vt:lpstr>Preserving Lean Mass During GLP-1–Associated Weight Loss</vt:lpstr>
      <vt:lpstr>Why lean mass matters to adjusters</vt:lpstr>
      <vt:lpstr>A market moving at unprecedented scale</vt:lpstr>
      <vt:lpstr>PowerPoint Presentation</vt:lpstr>
      <vt:lpstr>How much of the weight is muscle?</vt:lpstr>
      <vt:lpstr>Not all GLP-1s carry the same muscle cost</vt:lpstr>
      <vt:lpstr>Who loses the most muscle</vt:lpstr>
      <vt:lpstr>Sarcopenia: the aging accelerator</vt:lpstr>
      <vt:lpstr>The metabolic penalty and weight regain</vt:lpstr>
      <vt:lpstr>The four pillars of muscle preservation</vt:lpstr>
      <vt:lpstr>Four levers that protect lean mass</vt:lpstr>
      <vt:lpstr>Protein targets by patient profile</vt:lpstr>
      <vt:lpstr>Measuring what matters</vt:lpstr>
      <vt:lpstr>PowerPoint Presentation</vt:lpstr>
      <vt:lpstr>An underwriting &amp; claims lens</vt:lpstr>
      <vt:lpstr>What to carry forward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Sherry-Ann Brown MD PhD FACC FAHA</dc:creator>
  <cp:lastModifiedBy>Sherry-Ann Brown MD PhD FACC FAHA</cp:lastModifiedBy>
  <cp:revision>1</cp:revision>
  <dcterms:created xsi:type="dcterms:W3CDTF">2026-07-16T17:54:24Z</dcterms:created>
  <dcterms:modified xsi:type="dcterms:W3CDTF">2026-07-22T01:14:53Z</dcterms:modified>
</cp:coreProperties>
</file>