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4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B06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603504"/>
            <a:ext cx="804672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">
    <p:bg>
      <p:bgPr>
        <a:solidFill>
          <a:srgbClr val="0B06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94360" y="1965960"/>
            <a:ext cx="58521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1561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6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rimson and gold liquid-metal texture with a medical injection pen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Left 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394960" cy="5143500"/>
          </a:xfrm>
          <a:prstGeom prst="rect">
            <a:avLst/>
          </a:prstGeom>
          <a:solidFill>
            <a:srgbClr val="000000">
              <a:alpha val="6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94360" y="12344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BRIEFING  ·  FOR INSURANCE &amp; CLAIMS PROFESSIONALS</a:t>
            </a:r>
            <a:endParaRPr lang="en-US" sz="125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594360" y="1965960"/>
            <a:ext cx="5852160" cy="1554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41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GLP-1 Receptor Agonists</a:t>
            </a:r>
            <a:endParaRPr lang="en-US" sz="4100" dirty="0"/>
          </a:p>
        </p:txBody>
      </p:sp>
      <p:sp>
        <p:nvSpPr>
          <p:cNvPr id="6" name="Text 3"/>
          <p:cNvSpPr/>
          <p:nvPr/>
        </p:nvSpPr>
        <p:spPr>
          <a:xfrm>
            <a:off x="603504" y="3310128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E6C5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Myths, Misconceptions &amp; Media Headlines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03504" y="3913632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Separating clinical evidence from hype — and what the difference means for underwriting and claims.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10896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LANDS ON YOUR DESK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603504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quiet drug boom is reshaping risk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66928" y="14813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therapies moved from a diabetes niche to a mass phenomenon in five years — fast enough to outrun the models underwriters and adjusters rely on.</a:t>
            </a:r>
            <a:endParaRPr lang="en-US" sz="1350" dirty="0"/>
          </a:p>
        </p:txBody>
      </p:sp>
      <p:sp>
        <p:nvSpPr>
          <p:cNvPr id="5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395728"/>
            <a:ext cx="2615184" cy="2048256"/>
          </a:xfrm>
          <a:prstGeom prst="rect">
            <a:avLst/>
          </a:prstGeom>
          <a:solidFill>
            <a:srgbClr val="1C0F0E"/>
          </a:solidFill>
          <a:ln w="12700">
            <a:solidFill>
              <a:srgbClr val="C29A45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395728"/>
            <a:ext cx="2615184" cy="64008"/>
          </a:xfrm>
          <a:prstGeom prst="rect">
            <a:avLst/>
          </a:prstGeom>
          <a:solidFill>
            <a:srgbClr val="C62A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12648" y="2633472"/>
            <a:ext cx="25237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E6C5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5×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768096" y="3511296"/>
            <a:ext cx="22128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in GLP-1 prescriptions across U.S. adults since 2020, with the fastest uptake at ages 50–69.</a:t>
            </a:r>
            <a:endParaRPr lang="en-US" sz="1150" dirty="0"/>
          </a:p>
        </p:txBody>
      </p:sp>
      <p:sp>
        <p:nvSpPr>
          <p:cNvPr id="9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65576" y="2395728"/>
            <a:ext cx="2615184" cy="2048256"/>
          </a:xfrm>
          <a:prstGeom prst="rect">
            <a:avLst/>
          </a:prstGeom>
          <a:solidFill>
            <a:srgbClr val="1C0F0E"/>
          </a:solidFill>
          <a:ln w="12700">
            <a:solidFill>
              <a:srgbClr val="C29A45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65576" y="2395728"/>
            <a:ext cx="2615184" cy="64008"/>
          </a:xfrm>
          <a:prstGeom prst="rect">
            <a:avLst/>
          </a:prstGeom>
          <a:solidFill>
            <a:srgbClr val="C62A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511296" y="2633472"/>
            <a:ext cx="25237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6C5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~1 in 3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3666744" y="3511296"/>
            <a:ext cx="22128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users in a large applicant cohort had no diabetes code — increasingly a weight-loss population.</a:t>
            </a:r>
            <a:endParaRPr lang="en-US" sz="1150" dirty="0"/>
          </a:p>
        </p:txBody>
      </p:sp>
      <p:sp>
        <p:nvSpPr>
          <p:cNvPr id="13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64224" y="2395728"/>
            <a:ext cx="2615184" cy="2048256"/>
          </a:xfrm>
          <a:prstGeom prst="rect">
            <a:avLst/>
          </a:prstGeom>
          <a:solidFill>
            <a:srgbClr val="1C0F0E"/>
          </a:solidFill>
          <a:ln w="12700">
            <a:solidFill>
              <a:srgbClr val="C29A45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ard 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64224" y="2395728"/>
            <a:ext cx="2615184" cy="64008"/>
          </a:xfrm>
          <a:prstGeom prst="rect">
            <a:avLst/>
          </a:prstGeom>
          <a:solidFill>
            <a:srgbClr val="C62A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09944" y="2633472"/>
            <a:ext cx="25237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6C5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5.8% → 15.3%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565392" y="3511296"/>
            <a:ext cx="22128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Rise in life-insurance “mortality slippage” since 2019 — roughly one in six policies now mispriced.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566928" y="4791456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kern="0" spc="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EVIDENCE BRIEFING  ·  MYTHS, MISCONCEPTIONS &amp; MEDIA HEADLINES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8138160" y="479145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C29A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10896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BASICS, BRIEFLY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603504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 GLP-1 actually is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813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is a gut hormone your body already makes after eating — clinicians call it the body’s “food thermostat.” These drugs mimic it.</a:t>
            </a:r>
            <a:endParaRPr lang="en-US" sz="1350" dirty="0"/>
          </a:p>
        </p:txBody>
      </p:sp>
      <p:sp>
        <p:nvSpPr>
          <p:cNvPr id="5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331720"/>
            <a:ext cx="8046720" cy="566928"/>
          </a:xfrm>
          <a:prstGeom prst="rect">
            <a:avLst/>
          </a:prstGeom>
          <a:solidFill>
            <a:srgbClr val="27141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Row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331720"/>
            <a:ext cx="82296" cy="566928"/>
          </a:xfrm>
          <a:prstGeom prst="rect">
            <a:avLst/>
          </a:prstGeom>
          <a:solidFill>
            <a:srgbClr val="C29A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68096" y="23317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C6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435608" y="2331720"/>
            <a:ext cx="6949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Signals fullness   </a:t>
            </a:r>
            <a:r>
              <a:rPr lang="en-US" sz="12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Tells the brain you’ve eaten, curbing appetite and how much food feels “enough.”</a:t>
            </a:r>
            <a:endParaRPr lang="en-US" sz="1250" dirty="0"/>
          </a:p>
        </p:txBody>
      </p:sp>
      <p:sp>
        <p:nvSpPr>
          <p:cNvPr id="9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953512"/>
            <a:ext cx="8046720" cy="566928"/>
          </a:xfrm>
          <a:prstGeom prst="rect">
            <a:avLst/>
          </a:prstGeom>
          <a:solidFill>
            <a:srgbClr val="1C0F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Row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953512"/>
            <a:ext cx="82296" cy="566928"/>
          </a:xfrm>
          <a:prstGeom prst="rect">
            <a:avLst/>
          </a:prstGeom>
          <a:solidFill>
            <a:srgbClr val="C29A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68096" y="2953512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C6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435608" y="2953512"/>
            <a:ext cx="6949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Slows digestion   </a:t>
            </a:r>
            <a:r>
              <a:rPr lang="en-US" sz="12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Delays gastric emptying, so meals satisfy longer and blood sugar rises more gently.</a:t>
            </a:r>
            <a:endParaRPr lang="en-US" sz="1250" dirty="0"/>
          </a:p>
        </p:txBody>
      </p:sp>
      <p:sp>
        <p:nvSpPr>
          <p:cNvPr id="13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575304"/>
            <a:ext cx="8046720" cy="566928"/>
          </a:xfrm>
          <a:prstGeom prst="rect">
            <a:avLst/>
          </a:prstGeom>
          <a:solidFill>
            <a:srgbClr val="27141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Row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575304"/>
            <a:ext cx="82296" cy="566928"/>
          </a:xfrm>
          <a:prstGeom prst="rect">
            <a:avLst/>
          </a:prstGeom>
          <a:solidFill>
            <a:srgbClr val="C29A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68096" y="3575304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C6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435608" y="3575304"/>
            <a:ext cx="6949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Steadies blood sugar   </a:t>
            </a:r>
            <a:r>
              <a:rPr lang="en-US" sz="12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Prompts insulin when glucose is high — the original type-2 diabetes purpose.</a:t>
            </a:r>
            <a:endParaRPr lang="en-US" sz="1250" dirty="0"/>
          </a:p>
        </p:txBody>
      </p:sp>
      <p:sp>
        <p:nvSpPr>
          <p:cNvPr id="17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197096"/>
            <a:ext cx="8046720" cy="566928"/>
          </a:xfrm>
          <a:prstGeom prst="rect">
            <a:avLst/>
          </a:prstGeom>
          <a:solidFill>
            <a:srgbClr val="1C0F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Row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197096"/>
            <a:ext cx="82296" cy="566928"/>
          </a:xfrm>
          <a:prstGeom prst="rect">
            <a:avLst/>
          </a:prstGeom>
          <a:solidFill>
            <a:srgbClr val="C29A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68096" y="4197096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C6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1435608" y="4197096"/>
            <a:ext cx="6949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Reaches beyond weight   </a:t>
            </a:r>
            <a:r>
              <a:rPr lang="en-US" sz="12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receptors also sit in the heart, kidney, liver and brain — the basis for wider effects.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66928" y="4791456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kern="0" spc="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EVIDENCE BRIEFING  ·  MYTHS, MISCONCEPTIONS &amp; MEDIA HEADLINES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8138160" y="479145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C29A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10896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NAMES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603504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brands, two molecules, two makers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444752"/>
            <a:ext cx="5212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brand name signals the FDA-approved use — not a different drug. Confusing them is the most common myth of all.</a:t>
            </a:r>
            <a:endParaRPr lang="en-US" sz="1300" dirty="0"/>
          </a:p>
        </p:txBody>
      </p:sp>
      <p:pic>
        <p:nvPicPr>
          <p:cNvPr id="5" name="Image 0" descr="A gold-and-black GLP-1 injection pen set to 0.25 mg"/>
          <p:cNvPicPr>
            <a:picLocks noChangeAspect="1"/>
          </p:cNvPicPr>
          <p:nvPr/>
        </p:nvPicPr>
        <p:blipFill>
          <a:blip r:embed="rId3"/>
          <a:srcRect l="21642" r="21642"/>
          <a:stretch/>
        </p:blipFill>
        <p:spPr>
          <a:xfrm>
            <a:off x="5989320" y="1371600"/>
            <a:ext cx="2606040" cy="3063240"/>
          </a:xfrm>
          <a:prstGeom prst="rect">
            <a:avLst/>
          </a:prstGeom>
        </p:spPr>
      </p:pic>
      <p:sp>
        <p:nvSpPr>
          <p:cNvPr id="6" name="Molecul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377440"/>
            <a:ext cx="5120640" cy="1024128"/>
          </a:xfrm>
          <a:prstGeom prst="rect">
            <a:avLst/>
          </a:prstGeom>
          <a:solidFill>
            <a:srgbClr val="1C0F0E"/>
          </a:solidFill>
          <a:ln w="12700">
            <a:solidFill>
              <a:srgbClr val="C29A45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68096" y="248716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Semaglutide   </a:t>
            </a:r>
            <a:r>
              <a:rPr lang="en-US" sz="1050" i="1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Novo Nordisk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22960" y="2798064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Ozempic — type-2 diabetes (2017)</a:t>
            </a:r>
            <a:endParaRPr lang="en-US" sz="1100" dirty="0"/>
          </a:p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Wegovy — weight management (2021)</a:t>
            </a:r>
            <a:endParaRPr lang="en-US" sz="1100" dirty="0"/>
          </a:p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Oral tablet added (2025)</a:t>
            </a:r>
            <a:endParaRPr lang="en-US" sz="1100" dirty="0"/>
          </a:p>
        </p:txBody>
      </p:sp>
      <p:sp>
        <p:nvSpPr>
          <p:cNvPr id="9" name="Molecul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547872"/>
            <a:ext cx="5120640" cy="1024128"/>
          </a:xfrm>
          <a:prstGeom prst="rect">
            <a:avLst/>
          </a:prstGeom>
          <a:solidFill>
            <a:srgbClr val="1C0F0E"/>
          </a:solidFill>
          <a:ln w="12700">
            <a:solidFill>
              <a:srgbClr val="C29A45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68096" y="3657600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Tirzepatide   </a:t>
            </a:r>
            <a:r>
              <a:rPr lang="en-US" sz="1050" i="1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 Lilly · GLP-1 + GIP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22960" y="3968496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Mounjaro — type-2 diabetes (2022)</a:t>
            </a:r>
            <a:endParaRPr lang="en-US" sz="1100" dirty="0"/>
          </a:p>
          <a:p>
            <a:pPr marL="152400" indent="-152400" algn="l"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Zepbound — weight management (2023)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5943600" y="4526280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molecule, different label — the chemistry doesn’t change.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66928" y="4791456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kern="0" spc="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EVIDENCE BRIEFING  ·  MYTHS, MISCONCEPTIONS &amp; MEDIA HEADLINES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8138160" y="479145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C29A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10896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 NO. 1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603504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Myth vs. Evidence</a:t>
            </a:r>
            <a:endParaRPr lang="en-US" sz="3000" dirty="0"/>
          </a:p>
        </p:txBody>
      </p:sp>
      <p:sp>
        <p:nvSpPr>
          <p:cNvPr id="4" name="Myth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572768"/>
            <a:ext cx="3867912" cy="2743200"/>
          </a:xfrm>
          <a:prstGeom prst="rect">
            <a:avLst/>
          </a:prstGeom>
          <a:solidFill>
            <a:srgbClr val="6E0F14"/>
          </a:solidFill>
          <a:ln w="12700">
            <a:solidFill>
              <a:srgbClr val="9A171E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41248" y="1810512"/>
            <a:ext cx="33192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4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" y="2359152"/>
            <a:ext cx="33192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“It’s just a cosmetic weight-loss fad.”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41248" y="3529584"/>
            <a:ext cx="33192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kern="0" spc="1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STICKS   </a:t>
            </a:r>
            <a:r>
              <a:rPr lang="en-US" sz="10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Before-and-after headlines frame these drugs as vanity aids, not medicine.</a:t>
            </a:r>
            <a:endParaRPr lang="en-US" sz="1050" dirty="0"/>
          </a:p>
        </p:txBody>
      </p:sp>
      <p:sp>
        <p:nvSpPr>
          <p:cNvPr id="8" name="Fac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45736" y="1572768"/>
            <a:ext cx="3867912" cy="2743200"/>
          </a:xfrm>
          <a:prstGeom prst="rect">
            <a:avLst/>
          </a:prstGeom>
          <a:solidFill>
            <a:srgbClr val="1C0F0E"/>
          </a:solidFill>
          <a:ln w="15875">
            <a:solidFill>
              <a:srgbClr val="C29A45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0056" y="1810512"/>
            <a:ext cx="33192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EVIDENCE SHOWS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020056" y="2249424"/>
            <a:ext cx="33192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 cardiometabolic therapy with hard outcome data.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056632" y="2944368"/>
            <a:ext cx="33009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trial (17,000+): 20% fewer heart attacks and strokes — even in people without diabetes.</a:t>
            </a:r>
            <a:endParaRPr lang="en-US" sz="1150" dirty="0"/>
          </a:p>
          <a:p>
            <a:pPr marL="177800" indent="-177800" algn="l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Approved or evidenced for kidney disease, MASH liver disease and obstructive sleep apnea.</a:t>
            </a:r>
            <a:endParaRPr lang="en-US" sz="1150" dirty="0"/>
          </a:p>
          <a:p>
            <a:pPr marL="177800" indent="-177800" algn="l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loss of ~13–15% (semaglutide) and ~18–22% (tirzepatide) in randomized trials.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66928" y="4791456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kern="0" spc="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EVIDENCE BRIEFING  ·  MYTHS, MISCONCEPTIONS &amp; MEDIA HEADLINES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8138160" y="479145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C29A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10896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 NO. 2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603504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Myth vs. Evidence</a:t>
            </a:r>
            <a:endParaRPr lang="en-US" sz="3000" dirty="0"/>
          </a:p>
        </p:txBody>
      </p:sp>
      <p:sp>
        <p:nvSpPr>
          <p:cNvPr id="4" name="Myth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572768"/>
            <a:ext cx="3867912" cy="2743200"/>
          </a:xfrm>
          <a:prstGeom prst="rect">
            <a:avLst/>
          </a:prstGeom>
          <a:solidFill>
            <a:srgbClr val="6E0F14"/>
          </a:solidFill>
          <a:ln w="12700">
            <a:solidFill>
              <a:srgbClr val="9A171E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41248" y="1810512"/>
            <a:ext cx="33192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4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" y="2359152"/>
            <a:ext cx="33192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results are permanent.”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41248" y="3529584"/>
            <a:ext cx="33192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kern="0" spc="1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STICKS   </a:t>
            </a:r>
            <a:r>
              <a:rPr lang="en-US" sz="10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Rapid, visible weight loss implies a one-time, lasting cure.</a:t>
            </a:r>
            <a:endParaRPr lang="en-US" sz="1050" dirty="0"/>
          </a:p>
        </p:txBody>
      </p:sp>
      <p:sp>
        <p:nvSpPr>
          <p:cNvPr id="8" name="Fac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45736" y="1572768"/>
            <a:ext cx="3867912" cy="2743200"/>
          </a:xfrm>
          <a:prstGeom prst="rect">
            <a:avLst/>
          </a:prstGeom>
          <a:solidFill>
            <a:srgbClr val="1C0F0E"/>
          </a:solidFill>
          <a:ln w="15875">
            <a:solidFill>
              <a:srgbClr val="C29A45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0056" y="1810512"/>
            <a:ext cx="33192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EVIDENCE SHOWS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020056" y="2249424"/>
            <a:ext cx="33192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Stopping usually reverses the gains.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056632" y="2944368"/>
            <a:ext cx="33009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65% of users quit within the first year of treatment.</a:t>
            </a:r>
            <a:endParaRPr lang="en-US" sz="1150" dirty="0"/>
          </a:p>
          <a:p>
            <a:pPr marL="177800" indent="-177800" algn="l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metabolic improvements reverse within roughly two years of stopping.</a:t>
            </a:r>
            <a:endParaRPr lang="en-US" sz="1150" dirty="0"/>
          </a:p>
          <a:p>
            <a:pPr marL="177800" indent="-177800" algn="l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Adherence — not time on the drug — tracks with lower modeled mortality risk.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66928" y="4791456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kern="0" spc="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EVIDENCE BRIEFING  ·  MYTHS, MISCONCEPTIONS &amp; MEDIA HEADLINES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8138160" y="479145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C29A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06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lurred sensational red-and-gold news headlines"/>
          <p:cNvPicPr>
            <a:picLocks noChangeAspect="1"/>
          </p:cNvPicPr>
          <p:nvPr/>
        </p:nvPicPr>
        <p:blipFill>
          <a:blip r:embed="rId3"/>
          <a:srcRect l="23630" r="23630"/>
          <a:stretch/>
        </p:blipFill>
        <p:spPr>
          <a:xfrm>
            <a:off x="5074920" y="0"/>
            <a:ext cx="4069080" cy="5143500"/>
          </a:xfrm>
          <a:prstGeom prst="rect">
            <a:avLst/>
          </a:prstGeom>
        </p:spPr>
      </p:pic>
      <p:sp>
        <p:nvSpPr>
          <p:cNvPr id="3" name="Text 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577840" cy="5143500"/>
          </a:xfrm>
          <a:prstGeom prst="rect">
            <a:avLst/>
          </a:prstGeom>
          <a:solidFill>
            <a:srgbClr val="0B0605">
              <a:alpha val="8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66928" y="310896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VS. NOISE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566928" y="603504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Headlines vs. the evidence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566928" y="14173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E6C5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“Some findings are genuinely exciting. Others are being oversold.”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566928" y="2121408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SOLID, TRIAL-BACKED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03504" y="2414016"/>
            <a:ext cx="4663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300"/>
              </a:spcAft>
              <a:buSzPct val="100000"/>
              <a:buChar char="✓"/>
            </a:pPr>
            <a:r>
              <a:rPr lang="en-US" sz="12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Cardiovascular events</a:t>
            </a:r>
            <a:endParaRPr lang="en-US" sz="1200" dirty="0"/>
          </a:p>
          <a:p>
            <a:pPr marL="177800" indent="-177800" algn="l">
              <a:spcAft>
                <a:spcPts val="300"/>
              </a:spcAft>
              <a:buSzPct val="100000"/>
              <a:buChar char="✓"/>
            </a:pPr>
            <a:r>
              <a:rPr lang="en-US" sz="12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 kidney disease</a:t>
            </a:r>
            <a:endParaRPr lang="en-US" sz="1200" dirty="0"/>
          </a:p>
          <a:p>
            <a:pPr marL="177800" indent="-177800" algn="l">
              <a:spcAft>
                <a:spcPts val="300"/>
              </a:spcAft>
              <a:buSzPct val="100000"/>
              <a:buChar char="✓"/>
            </a:pPr>
            <a:r>
              <a:rPr lang="en-US" sz="12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 / fatty liver disease</a:t>
            </a:r>
            <a:endParaRPr lang="en-US" sz="1200" dirty="0"/>
          </a:p>
          <a:p>
            <a:pPr marL="177800" indent="-177800" algn="l">
              <a:spcAft>
                <a:spcPts val="300"/>
              </a:spcAft>
              <a:buSzPct val="100000"/>
              <a:buChar char="✓"/>
            </a:pPr>
            <a:r>
              <a:rPr lang="en-US" sz="12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Obstructive sleep apnea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66928" y="345643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6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PROMISING BUT UNPROVEN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03504" y="374904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300"/>
              </a:spcAft>
              <a:buSzPct val="100000"/>
              <a:buChar char="?"/>
            </a:pPr>
            <a:r>
              <a:rPr lang="en-US" sz="1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Cancer prevention</a:t>
            </a:r>
            <a:endParaRPr lang="en-US" sz="1200" dirty="0"/>
          </a:p>
          <a:p>
            <a:pPr marL="177800" indent="-177800" algn="l">
              <a:spcAft>
                <a:spcPts val="300"/>
              </a:spcAft>
              <a:buSzPct val="100000"/>
              <a:buChar char="?"/>
            </a:pPr>
            <a:r>
              <a:rPr lang="en-US" sz="1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Endometriosis</a:t>
            </a:r>
            <a:endParaRPr lang="en-US" sz="1200" dirty="0"/>
          </a:p>
          <a:p>
            <a:pPr marL="177800" indent="-177800" algn="l">
              <a:spcAft>
                <a:spcPts val="300"/>
              </a:spcAft>
              <a:buSzPct val="100000"/>
              <a:buChar char="?"/>
            </a:pPr>
            <a:r>
              <a:rPr lang="en-US" sz="1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Addiction &amp; alcohol use</a:t>
            </a:r>
            <a:endParaRPr lang="en-US" sz="1200" dirty="0"/>
          </a:p>
          <a:p>
            <a:pPr marL="177800" indent="-177800" algn="l">
              <a:spcAft>
                <a:spcPts val="300"/>
              </a:spcAft>
              <a:buSzPct val="100000"/>
              <a:buChar char="?"/>
            </a:pPr>
            <a:r>
              <a:rPr lang="en-US" sz="1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Alzheimer’s &amp; Parkinson’s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66928" y="4791456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kern="0" spc="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EVIDENCE BRIEFING  ·  MYTHS, MISCONCEPTIONS &amp; MEDIA HEADLINES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8138160" y="479145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C29A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1100" dirty="0"/>
          </a:p>
        </p:txBody>
      </p:sp>
      <p:sp>
        <p:nvSpPr>
          <p:cNvPr id="1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603504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06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 shimmering mirage city rising over red desert dunes"/>
          <p:cNvPicPr>
            <a:picLocks noChangeAspect="1"/>
          </p:cNvPicPr>
          <p:nvPr/>
        </p:nvPicPr>
        <p:blipFill>
          <a:blip r:embed="rId3"/>
          <a:srcRect l="23333" r="23333"/>
          <a:stretch/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sp>
        <p:nvSpPr>
          <p:cNvPr id="3" name="Text 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486400" cy="5143500"/>
          </a:xfrm>
          <a:prstGeom prst="rect">
            <a:avLst/>
          </a:prstGeom>
          <a:solidFill>
            <a:srgbClr val="0B0605">
              <a:alpha val="9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66928" y="310896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UNDERWRITING ANGLE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566928" y="603504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“Mirage Effect”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566928" y="141732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drug, an applicant can look far healthier than their true baseline risk.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66928" y="2084832"/>
            <a:ext cx="548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C6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170432" y="2066544"/>
            <a:ext cx="41148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350" b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 improve fast
</a:t>
            </a:r>
            <a:r>
              <a:rPr lang="en-US" sz="11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BMI, HbA1c, cholesterol and blood pressure all drop while treatment continues.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66928" y="2953512"/>
            <a:ext cx="548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C6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170432" y="2935224"/>
            <a:ext cx="41148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350" b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can snap back
</a:t>
            </a:r>
            <a:r>
              <a:rPr lang="en-US" sz="11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use stops and weight returns, high-risk status can reappear by year three of a 30-year policy.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566928" y="3822192"/>
            <a:ext cx="548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C6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170432" y="3803904"/>
            <a:ext cx="41148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350" b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 is hard
</a:t>
            </a:r>
            <a:r>
              <a:rPr lang="en-US" sz="115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buy through direct-to-consumer telehealth, leaving little trace in medical records.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566928" y="4791456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kern="0" spc="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EVIDENCE BRIEFING  ·  MYTHS, MISCONCEPTIONS &amp; MEDIA HEADLINES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8138160" y="479145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C29A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</a:t>
            </a:r>
            <a:endParaRPr lang="en-US" sz="1100" dirty="0"/>
          </a:p>
        </p:txBody>
      </p:sp>
      <p:sp>
        <p:nvSpPr>
          <p:cNvPr id="15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603504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10896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 MONEY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603504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cost &amp; coverage reality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66928" y="148132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Sticker prices, a shifting compounding market, and patchy coverage all shape who actually stays on therapy.</a:t>
            </a:r>
            <a:endParaRPr lang="en-US" sz="1350" dirty="0"/>
          </a:p>
        </p:txBody>
      </p:sp>
      <p:sp>
        <p:nvSpPr>
          <p:cNvPr id="5" name="Cos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286000"/>
            <a:ext cx="2615184" cy="2194560"/>
          </a:xfrm>
          <a:prstGeom prst="rect">
            <a:avLst/>
          </a:prstGeom>
          <a:solidFill>
            <a:srgbClr val="1C0F0E"/>
          </a:solidFill>
          <a:ln w="12700">
            <a:solidFill>
              <a:srgbClr val="C29A45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286000"/>
            <a:ext cx="2615184" cy="64008"/>
          </a:xfrm>
          <a:prstGeom prst="rect">
            <a:avLst/>
          </a:prstGeom>
          <a:solidFill>
            <a:srgbClr val="C62A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86384" y="2505456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kern="0" spc="15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BRAND, CASH PRICE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68096" y="2816352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$1,000–$1,650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786384" y="331012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i="1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month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86384" y="3621024"/>
            <a:ext cx="21762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Wegovy ~$1,349–1,650 · Ozempic ~$970–1,000 · Zepbound ~$1,271, before insurance.</a:t>
            </a:r>
            <a:endParaRPr lang="en-US" sz="1100" dirty="0"/>
          </a:p>
        </p:txBody>
      </p:sp>
      <p:sp>
        <p:nvSpPr>
          <p:cNvPr id="11" name="Cos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65576" y="2286000"/>
            <a:ext cx="2615184" cy="2194560"/>
          </a:xfrm>
          <a:prstGeom prst="rect">
            <a:avLst/>
          </a:prstGeom>
          <a:solidFill>
            <a:srgbClr val="1C0F0E"/>
          </a:solidFill>
          <a:ln w="12700">
            <a:solidFill>
              <a:srgbClr val="C29A45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65576" y="2286000"/>
            <a:ext cx="2615184" cy="64008"/>
          </a:xfrm>
          <a:prstGeom prst="rect">
            <a:avLst/>
          </a:prstGeom>
          <a:solidFill>
            <a:srgbClr val="C62A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685032" y="2505456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kern="0" spc="15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COMPOUNDED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666744" y="2816352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$99–$299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3685032" y="331012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i="1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month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85032" y="3621024"/>
            <a:ext cx="21762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 cheaper — but the FDA ended the shortage in Feb 2026 and sharply restricted compounding.</a:t>
            </a:r>
            <a:endParaRPr lang="en-US" sz="1100" dirty="0"/>
          </a:p>
        </p:txBody>
      </p:sp>
      <p:sp>
        <p:nvSpPr>
          <p:cNvPr id="17" name="Cos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64224" y="2286000"/>
            <a:ext cx="2615184" cy="2194560"/>
          </a:xfrm>
          <a:prstGeom prst="rect">
            <a:avLst/>
          </a:prstGeom>
          <a:solidFill>
            <a:srgbClr val="1C0F0E"/>
          </a:solidFill>
          <a:ln w="12700">
            <a:solidFill>
              <a:srgbClr val="C29A45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64224" y="2286000"/>
            <a:ext cx="2615184" cy="64008"/>
          </a:xfrm>
          <a:prstGeom prst="rect">
            <a:avLst/>
          </a:prstGeom>
          <a:solidFill>
            <a:srgbClr val="C62A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583680" y="2505456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kern="0" spc="15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PAYS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565392" y="2816352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40–50%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6583680" y="331012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i="1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large employer plans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583680" y="3621024"/>
            <a:ext cx="21762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from ~25% in 2023, often with strict criteria. Medicare Part D still excludes weight-loss use.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66928" y="4791456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kern="0" spc="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EVIDENCE BRIEFING  ·  MYTHS, MISCONCEPTIONS &amp; MEDIA HEADLINES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8138160" y="479145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C29A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10896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LABEL</a:t>
            </a:r>
            <a:endParaRPr lang="en-US" sz="125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603504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real safety profile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8132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Genuine risks exist — but they cluster in predictable places, and sourcing matters as much as the molecule.</a:t>
            </a:r>
            <a:endParaRPr lang="en-US" sz="1350" dirty="0"/>
          </a:p>
        </p:txBody>
      </p:sp>
      <p:sp>
        <p:nvSpPr>
          <p:cNvPr id="5" name="Safety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212848"/>
            <a:ext cx="2615184" cy="2286000"/>
          </a:xfrm>
          <a:prstGeom prst="rect">
            <a:avLst/>
          </a:prstGeom>
          <a:solidFill>
            <a:srgbClr val="1C0F0E"/>
          </a:solidFill>
          <a:ln w="12700">
            <a:solidFill>
              <a:srgbClr val="C29A45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86384" y="2414016"/>
            <a:ext cx="21762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C5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Common &amp; manageable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999232"/>
            <a:ext cx="213969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 effects — nausea leads</a:t>
            </a:r>
            <a:endParaRPr lang="en-US" sz="1100" dirty="0"/>
          </a:p>
          <a:p>
            <a:pPr marL="152400" indent="-152400" algn="l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for semaglutide (~44%) vs tirzepatide (~24–33%)</a:t>
            </a:r>
            <a:endParaRPr lang="en-US" sz="1100" dirty="0"/>
          </a:p>
          <a:p>
            <a:pPr marL="152400" indent="-152400" algn="l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Usually eases over time</a:t>
            </a:r>
            <a:endParaRPr lang="en-US" sz="1100" dirty="0"/>
          </a:p>
        </p:txBody>
      </p:sp>
      <p:sp>
        <p:nvSpPr>
          <p:cNvPr id="8" name="Safety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65576" y="2212848"/>
            <a:ext cx="2615184" cy="2286000"/>
          </a:xfrm>
          <a:prstGeom prst="rect">
            <a:avLst/>
          </a:prstGeom>
          <a:solidFill>
            <a:srgbClr val="271413"/>
          </a:solidFill>
          <a:ln w="12700">
            <a:solidFill>
              <a:srgbClr val="C29A45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685032" y="2414016"/>
            <a:ext cx="21762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C5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 closely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721608" y="2999232"/>
            <a:ext cx="213969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Muscle-mass loss during rapid weight drop</a:t>
            </a:r>
            <a:endParaRPr lang="en-US" sz="1100" dirty="0"/>
          </a:p>
          <a:p>
            <a:pPr marL="152400" indent="-152400" algn="l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Rebound weight regain after stopping</a:t>
            </a:r>
            <a:endParaRPr lang="en-US" sz="1100" dirty="0"/>
          </a:p>
          <a:p>
            <a:pPr marL="152400" indent="-152400" algn="l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Salt/acetate compounded versions carry safety flags</a:t>
            </a:r>
            <a:endParaRPr lang="en-US" sz="1100" dirty="0"/>
          </a:p>
        </p:txBody>
      </p:sp>
      <p:sp>
        <p:nvSpPr>
          <p:cNvPr id="11" name="Safety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64224" y="2212848"/>
            <a:ext cx="2615184" cy="2286000"/>
          </a:xfrm>
          <a:prstGeom prst="rect">
            <a:avLst/>
          </a:prstGeom>
          <a:solidFill>
            <a:srgbClr val="1C0F0E"/>
          </a:solidFill>
          <a:ln w="12700">
            <a:solidFill>
              <a:srgbClr val="C29A45"/>
            </a:solidFill>
            <a:prstDash val="solid"/>
          </a:ln>
          <a:effectLst>
            <a:outerShdw blurRad="114300" dist="38100" dir="5400000" algn="bl" rotWithShape="0">
              <a:srgbClr val="000000">
                <a:alpha val="5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583680" y="2414016"/>
            <a:ext cx="21762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C5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Carrier stance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620256" y="2999232"/>
            <a:ext cx="213969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 FDA-approved formulations</a:t>
            </a:r>
            <a:endParaRPr lang="en-US" sz="1100" dirty="0"/>
          </a:p>
          <a:p>
            <a:pPr marL="152400" indent="-152400" algn="l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Wary of compounded products</a:t>
            </a:r>
            <a:endParaRPr lang="en-US" sz="1100" dirty="0"/>
          </a:p>
          <a:p>
            <a:pPr marL="152400" indent="-152400" algn="l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Scrutinize telehealth-only prescriptions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66928" y="4791456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kern="0" spc="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EVIDENCE BRIEFING  ·  MYTHS, MISCONCEPTIONS &amp; MEDIA HEADLINES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8138160" y="479145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C29A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06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rimson and gold liquid-metal texture with a medical injection pen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Full 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5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94360" y="6400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CARRY INTO THE FILE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594360" y="969264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3E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worth remembering</a:t>
            </a:r>
            <a:endParaRPr lang="en-US" sz="3000" dirty="0"/>
          </a:p>
        </p:txBody>
      </p:sp>
      <p:sp>
        <p:nvSpPr>
          <p:cNvPr id="6" name="Takeaway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2057400"/>
            <a:ext cx="3840480" cy="1133856"/>
          </a:xfrm>
          <a:prstGeom prst="rect">
            <a:avLst/>
          </a:prstGeom>
          <a:solidFill>
            <a:srgbClr val="1C0F0E">
              <a:alpha val="88000"/>
            </a:srgbClr>
          </a:solidFill>
          <a:ln w="12700">
            <a:solidFill>
              <a:srgbClr val="C29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77240" y="2203704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C6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371600" y="2203704"/>
            <a:ext cx="28803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350" b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it as a moving target
</a:t>
            </a: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use is a dynamic risk signal, not a static one — health can improve, then reverse.</a:t>
            </a:r>
            <a:endParaRPr lang="en-US" sz="1350" dirty="0"/>
          </a:p>
        </p:txBody>
      </p:sp>
      <p:sp>
        <p:nvSpPr>
          <p:cNvPr id="9" name="Takeaway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2057400"/>
            <a:ext cx="3840480" cy="1133856"/>
          </a:xfrm>
          <a:prstGeom prst="rect">
            <a:avLst/>
          </a:prstGeom>
          <a:solidFill>
            <a:srgbClr val="1C0F0E">
              <a:alpha val="88000"/>
            </a:srgbClr>
          </a:solidFill>
          <a:ln w="12700">
            <a:solidFill>
              <a:srgbClr val="C29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892040" y="2203704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C6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86400" y="2203704"/>
            <a:ext cx="28803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350" b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the sharper question
</a:t>
            </a: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Probe medication-driven weight change and adherence, not just current weight.</a:t>
            </a:r>
            <a:endParaRPr lang="en-US" sz="1350" dirty="0"/>
          </a:p>
        </p:txBody>
      </p:sp>
      <p:sp>
        <p:nvSpPr>
          <p:cNvPr id="12" name="Takeaway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3410712"/>
            <a:ext cx="3840480" cy="1133856"/>
          </a:xfrm>
          <a:prstGeom prst="rect">
            <a:avLst/>
          </a:prstGeom>
          <a:solidFill>
            <a:srgbClr val="1C0F0E">
              <a:alpha val="88000"/>
            </a:srgbClr>
          </a:solidFill>
          <a:ln w="12700">
            <a:solidFill>
              <a:srgbClr val="C29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777240" y="3557016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C6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371600" y="3557016"/>
            <a:ext cx="28803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350" b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brand from compounded
</a:t>
            </a: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FDA-approved and compounded sourcing carry very different evidence and oversight.</a:t>
            </a:r>
            <a:endParaRPr lang="en-US" sz="1350" dirty="0"/>
          </a:p>
        </p:txBody>
      </p:sp>
      <p:sp>
        <p:nvSpPr>
          <p:cNvPr id="15" name="Takeaway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410712"/>
            <a:ext cx="3840480" cy="1133856"/>
          </a:xfrm>
          <a:prstGeom prst="rect">
            <a:avLst/>
          </a:prstGeom>
          <a:solidFill>
            <a:srgbClr val="1C0F0E">
              <a:alpha val="88000"/>
            </a:srgbClr>
          </a:solidFill>
          <a:ln w="12700">
            <a:solidFill>
              <a:srgbClr val="C29A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4892040" y="3557016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C62A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5486400" y="3557016"/>
            <a:ext cx="28803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350" b="1" dirty="0">
                <a:solidFill>
                  <a:srgbClr val="E6C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 blind spots
</a:t>
            </a:r>
            <a:r>
              <a:rPr lang="en-US" sz="1100" dirty="0">
                <a:solidFill>
                  <a:srgbClr val="F3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Direct-to-consumer telehealth leaves gaps in the records you rely on.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566928" y="4791456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kern="0" spc="200" dirty="0">
                <a:solidFill>
                  <a:srgbClr val="C9B3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EVIDENCE BRIEFING  ·  MYTHS, MISCONCEPTIONS &amp; MEDIA HEADLINES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8138160" y="479145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C29A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</a:t>
            </a:r>
            <a:endParaRPr lang="en-US" sz="1100" dirty="0"/>
          </a:p>
        </p:txBody>
      </p:sp>
      <p:sp>
        <p:nvSpPr>
          <p:cNvPr id="20" name="Text 0"/>
          <p:cNvSpPr>
            <a:spLocks noGrp="1"/>
          </p:cNvSpPr>
          <p:nvPr>
            <p:ph type="title" idx="100" hasCustomPrompt="1"/>
          </p:nvPr>
        </p:nvSpPr>
        <p:spPr>
          <a:xfrm>
            <a:off x="594360" y="1965960"/>
            <a:ext cx="5852160" cy="1554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20476</TotalTime>
  <Words>1055</Words>
  <Application>Microsoft Office PowerPoint</Application>
  <PresentationFormat>On-screen Show (16:9)</PresentationFormat>
  <Paragraphs>148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Georgia</vt:lpstr>
      <vt:lpstr>Office Theme</vt:lpstr>
      <vt:lpstr>GLP-1 Receptor Agonists</vt:lpstr>
      <vt:lpstr>A quiet drug boom is reshaping risk</vt:lpstr>
      <vt:lpstr>What a GLP-1 actually is</vt:lpstr>
      <vt:lpstr>Four brands, two molecules, two makers</vt:lpstr>
      <vt:lpstr>Myth vs. Evidence</vt:lpstr>
      <vt:lpstr>Myth vs. Evidence</vt:lpstr>
      <vt:lpstr>PowerPoint Presentation</vt:lpstr>
      <vt:lpstr>PowerPoint Presentation</vt:lpstr>
      <vt:lpstr>The cost &amp; coverage reality</vt:lpstr>
      <vt:lpstr>The real safety profile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Sherry-Ann Brown MD PhD FACC FAHA</dc:creator>
  <cp:lastModifiedBy>Sherry-Ann Brown MD PhD FACC FAHA</cp:lastModifiedBy>
  <cp:revision>2</cp:revision>
  <dcterms:created xsi:type="dcterms:W3CDTF">2026-07-16T17:50:42Z</dcterms:created>
  <dcterms:modified xsi:type="dcterms:W3CDTF">2026-08-26T21:21:15Z</dcterms:modified>
</cp:coreProperties>
</file>