
<file path=[Content_Types].xml><?xml version="1.0" encoding="utf-8"?>
<Types xmlns="http://schemas.openxmlformats.org/package/2006/content-types">
  <Default Extension="jpeg" ContentType="image/jpeg"/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47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8/12/2026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_TITLE">
    <p:bg>
      <p:bgPr>
        <a:solidFill>
          <a:srgbClr val="1C07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2331720"/>
            <a:ext cx="786384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_CONTENT">
    <p:bg>
      <p:bgPr>
        <a:solidFill>
          <a:srgbClr val="1C07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02920" y="384048"/>
            <a:ext cx="7223760" cy="65836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_CLOSE">
    <p:bg>
      <p:bgPr>
        <a:solidFill>
          <a:srgbClr val="1C07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960120"/>
            <a:ext cx="786384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3459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ages/image-bbf18057d4501052ccbaf1617cf78ed3.jpg"/>
          <p:cNvPicPr>
            <a:picLocks noChangeAspect="1"/>
          </p:cNvPicPr>
          <p:nvPr/>
        </p:nvPicPr>
        <p:blipFill>
          <a:blip r:embed="rId3"/>
          <a:srcRect t="7813" b="7813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cri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2040A">
              <a:alpha val="68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itle 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572768"/>
            <a:ext cx="9144000" cy="2651760"/>
          </a:xfrm>
          <a:prstGeom prst="rect">
            <a:avLst/>
          </a:prstGeom>
          <a:solidFill>
            <a:srgbClr val="0A0206">
              <a:alpha val="9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58368" y="17830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400" dirty="0">
                <a:solidFill>
                  <a:srgbClr val="E6C3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 THERAPY  ·  SAFETY &amp; RISK BRIEFING</a:t>
            </a:r>
            <a:endParaRPr lang="en-US" sz="1300" dirty="0"/>
          </a:p>
        </p:txBody>
      </p:sp>
      <p:sp>
        <p:nvSpPr>
          <p:cNvPr id="6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2331720"/>
            <a:ext cx="7863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F4EAD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Managing Adverse Effects &amp;</a:t>
            </a:r>
            <a:endParaRPr lang="en-US" sz="4000" dirty="0"/>
          </a:p>
          <a:p>
            <a:pPr marL="0" indent="0" algn="l">
              <a:buNone/>
            </a:pPr>
            <a:r>
              <a:rPr lang="en-US" sz="4000" b="1" dirty="0">
                <a:solidFill>
                  <a:srgbClr val="F4EAD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Safety Considerations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658368" y="3675888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F4EA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clinical risk reference for insurance adjusters — GLP-1 receptor agonists</a:t>
            </a:r>
            <a:endParaRPr lang="en-US" sz="1600" dirty="0"/>
          </a:p>
        </p:txBody>
      </p:sp>
      <p:sp>
        <p:nvSpPr>
          <p:cNvPr id="8" name="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3529584"/>
            <a:ext cx="1371600" cy="25603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658368" y="45720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July 2026  ·  Confidential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55448"/>
            <a:ext cx="8138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3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ADJUSTERS SEE THEM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02920" y="384048"/>
            <a:ext cx="7223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4EAD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GLP-1 Landscape</a:t>
            </a:r>
            <a:endParaRPr lang="en-US" sz="2700" dirty="0"/>
          </a:p>
        </p:txBody>
      </p:sp>
      <p:pic>
        <p:nvPicPr>
          <p:cNvPr id="4" name="Image 0" descr="Medical auto-injector pen in dramatic red and gold lighting"/>
          <p:cNvPicPr>
            <a:picLocks noChangeAspect="1"/>
          </p:cNvPicPr>
          <p:nvPr/>
        </p:nvPicPr>
        <p:blipFill>
          <a:blip r:embed="rId3"/>
          <a:srcRect l="20000" r="20000"/>
          <a:stretch/>
        </p:blipFill>
        <p:spPr>
          <a:xfrm>
            <a:off x="5806440" y="1298448"/>
            <a:ext cx="2880360" cy="3200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02920" y="1325880"/>
            <a:ext cx="50749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1000"/>
              </a:spcAft>
              <a:buNone/>
            </a:pPr>
            <a:r>
              <a:rPr lang="en-US" sz="1450" dirty="0">
                <a:solidFill>
                  <a:srgbClr val="F4EA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 receptor agonists are now among the world's most prescribed drug classes — used for type 2 diabetes, obesity, cardiovascular risk, obstructive sleep apnea and metabolic liver disease.</a:t>
            </a:r>
            <a:endParaRPr lang="en-US" sz="1450" dirty="0"/>
          </a:p>
          <a:p>
            <a:pPr marL="0" indent="0" algn="l">
              <a:buNone/>
            </a:pPr>
            <a:r>
              <a:rPr lang="en-US" sz="1450" dirty="0">
                <a:solidFill>
                  <a:srgbClr val="F4EA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Because one prescription can now reflect very different conditions, a GLP-1 is no longer a one-to-one risk signal — it is a prompt to confirm the underlying diagnosis.</a:t>
            </a:r>
            <a:endParaRPr lang="en-US" sz="1450" dirty="0"/>
          </a:p>
        </p:txBody>
      </p:sp>
      <p:sp>
        <p:nvSpPr>
          <p:cNvPr id="6" name="stat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401568"/>
            <a:ext cx="1572768" cy="1325880"/>
          </a:xfrm>
          <a:prstGeom prst="rect">
            <a:avLst/>
          </a:prstGeom>
          <a:solidFill>
            <a:srgbClr val="35101F"/>
          </a:solidFill>
          <a:ln w="12700">
            <a:solidFill>
              <a:srgbClr val="C9A24B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502920" y="3529584"/>
            <a:ext cx="15727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E6C3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</a:t>
            </a:r>
            <a:endParaRPr lang="en-US" sz="4000" dirty="0"/>
          </a:p>
        </p:txBody>
      </p:sp>
      <p:sp>
        <p:nvSpPr>
          <p:cNvPr id="8" name="Text 5"/>
          <p:cNvSpPr/>
          <p:nvPr/>
        </p:nvSpPr>
        <p:spPr>
          <a:xfrm>
            <a:off x="576072" y="4261104"/>
            <a:ext cx="14264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C7A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brands</a:t>
            </a:r>
            <a:endParaRPr lang="en-US" sz="1150" dirty="0"/>
          </a:p>
        </p:txBody>
      </p:sp>
      <p:sp>
        <p:nvSpPr>
          <p:cNvPr id="9" name="stat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40280" y="3401568"/>
            <a:ext cx="1572768" cy="1325880"/>
          </a:xfrm>
          <a:prstGeom prst="rect">
            <a:avLst/>
          </a:prstGeom>
          <a:solidFill>
            <a:srgbClr val="35101F"/>
          </a:solidFill>
          <a:ln w="12700">
            <a:solidFill>
              <a:srgbClr val="C9A24B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2240280" y="3529584"/>
            <a:ext cx="15727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E6C3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4000" dirty="0"/>
          </a:p>
        </p:txBody>
      </p:sp>
      <p:sp>
        <p:nvSpPr>
          <p:cNvPr id="11" name="Text 8"/>
          <p:cNvSpPr/>
          <p:nvPr/>
        </p:nvSpPr>
        <p:spPr>
          <a:xfrm>
            <a:off x="2313432" y="4261104"/>
            <a:ext cx="14264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C7A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ingredients</a:t>
            </a:r>
            <a:endParaRPr lang="en-US" sz="1150" dirty="0"/>
          </a:p>
        </p:txBody>
      </p:sp>
      <p:sp>
        <p:nvSpPr>
          <p:cNvPr id="12" name="stat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977640" y="3401568"/>
            <a:ext cx="1572768" cy="1325880"/>
          </a:xfrm>
          <a:prstGeom prst="rect">
            <a:avLst/>
          </a:prstGeom>
          <a:solidFill>
            <a:srgbClr val="35101F"/>
          </a:solidFill>
          <a:ln w="12700">
            <a:solidFill>
              <a:srgbClr val="C9A24B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3977640" y="3529584"/>
            <a:ext cx="15727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E6C3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4000" dirty="0"/>
          </a:p>
        </p:txBody>
      </p:sp>
      <p:sp>
        <p:nvSpPr>
          <p:cNvPr id="14" name="Text 11"/>
          <p:cNvSpPr/>
          <p:nvPr/>
        </p:nvSpPr>
        <p:spPr>
          <a:xfrm>
            <a:off x="4050792" y="4261104"/>
            <a:ext cx="14264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C7A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FDA indications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5806440" y="457200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&gt;11% of prescription-history records now show at least one GLP-1.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55448"/>
            <a:ext cx="8138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3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COMMON ADVERSE EFFECTS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02920" y="384048"/>
            <a:ext cx="7223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4EAD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Gastrointestinal Effects: The Dominant Signal</a:t>
            </a:r>
            <a:endParaRPr lang="en-US" sz="2700" dirty="0"/>
          </a:p>
        </p:txBody>
      </p:sp>
      <p:sp>
        <p:nvSpPr>
          <p:cNvPr id="4" name="icon fram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0" y="292608"/>
            <a:ext cx="868680" cy="868680"/>
          </a:xfrm>
          <a:prstGeom prst="rect">
            <a:avLst/>
          </a:prstGeom>
          <a:solidFill>
            <a:srgbClr val="2A0817"/>
          </a:solidFill>
          <a:ln w="15875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Gold line icon of the digestive system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807147" y="327355"/>
            <a:ext cx="799186" cy="799186"/>
          </a:xfrm>
          <a:prstGeom prst="rect">
            <a:avLst/>
          </a:prstGeom>
        </p:spPr>
      </p:pic>
      <p:sp>
        <p:nvSpPr>
          <p:cNvPr id="6" name="stat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371600"/>
            <a:ext cx="3794760" cy="1874520"/>
          </a:xfrm>
          <a:prstGeom prst="rect">
            <a:avLst/>
          </a:prstGeom>
          <a:solidFill>
            <a:srgbClr val="35101F"/>
          </a:solidFill>
          <a:ln w="12700">
            <a:solidFill>
              <a:srgbClr val="C9A24B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640080" y="1481328"/>
            <a:ext cx="3566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200" b="1" dirty="0">
                <a:solidFill>
                  <a:srgbClr val="E6C3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44%</a:t>
            </a:r>
            <a:endParaRPr lang="en-US" sz="5200" dirty="0"/>
          </a:p>
        </p:txBody>
      </p:sp>
      <p:sp>
        <p:nvSpPr>
          <p:cNvPr id="8" name="Text 5"/>
          <p:cNvSpPr/>
          <p:nvPr/>
        </p:nvSpPr>
        <p:spPr>
          <a:xfrm>
            <a:off x="658368" y="2395728"/>
            <a:ext cx="3520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F4EA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reported nausea on semaglutide 2.4 mg vs 17% on placebo (STEP 1). Onset is typically day 1, dose-dependent, and usually time-limited.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502920" y="3419856"/>
            <a:ext cx="3794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MANAGING GI TOLERABILITY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548640" y="3694176"/>
            <a:ext cx="3749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F4EA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Titrate slowly; extend a step if needed</a:t>
            </a:r>
            <a:endParaRPr lang="en-US" sz="1250" dirty="0"/>
          </a:p>
          <a:p>
            <a:pPr marL="177800" indent="-177800" algn="l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F4EA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Smaller, low-fat meals; prioritise protein &amp; fibre</a:t>
            </a:r>
            <a:endParaRPr lang="en-US" sz="1250" dirty="0"/>
          </a:p>
          <a:p>
            <a:pPr marL="177800" indent="-177800" algn="l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F4EA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Maintain hydration, especially with diarrhoea</a:t>
            </a:r>
            <a:endParaRPr lang="en-US" sz="1250" dirty="0"/>
          </a:p>
        </p:txBody>
      </p:sp>
      <p:sp>
        <p:nvSpPr>
          <p:cNvPr id="11" name="GI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0" y="1371600"/>
            <a:ext cx="2011680" cy="1481328"/>
          </a:xfrm>
          <a:prstGeom prst="rect">
            <a:avLst/>
          </a:prstGeom>
          <a:solidFill>
            <a:srgbClr val="2A0817"/>
          </a:solidFill>
          <a:ln w="15875">
            <a:solidFill>
              <a:srgbClr val="8E121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card to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0" y="1371600"/>
            <a:ext cx="2011680" cy="82296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4700016" y="1609344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E6C3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Nausea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4700016" y="2157984"/>
            <a:ext cx="17556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C7A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frequent event</a:t>
            </a:r>
            <a:endParaRPr lang="en-US" sz="1150" dirty="0"/>
          </a:p>
        </p:txBody>
      </p:sp>
      <p:sp>
        <p:nvSpPr>
          <p:cNvPr id="15" name="GI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20840" y="1371600"/>
            <a:ext cx="2011680" cy="1481328"/>
          </a:xfrm>
          <a:prstGeom prst="rect">
            <a:avLst/>
          </a:prstGeom>
          <a:solidFill>
            <a:srgbClr val="2A0817"/>
          </a:solidFill>
          <a:ln w="15875">
            <a:solidFill>
              <a:srgbClr val="8E121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card to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20840" y="1371600"/>
            <a:ext cx="2011680" cy="82296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848856" y="1609344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E6C3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Vomiting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6848856" y="2157984"/>
            <a:ext cx="17556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C7A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with escalation</a:t>
            </a:r>
            <a:endParaRPr lang="en-US" sz="1150" dirty="0"/>
          </a:p>
        </p:txBody>
      </p:sp>
      <p:sp>
        <p:nvSpPr>
          <p:cNvPr id="19" name="GI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0" y="2990088"/>
            <a:ext cx="2011680" cy="1481328"/>
          </a:xfrm>
          <a:prstGeom prst="rect">
            <a:avLst/>
          </a:prstGeom>
          <a:solidFill>
            <a:srgbClr val="2A0817"/>
          </a:solidFill>
          <a:ln w="15875">
            <a:solidFill>
              <a:srgbClr val="8E121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card to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0" y="2990088"/>
            <a:ext cx="2011680" cy="82296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4700016" y="3227832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E6C3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Diarrhoea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4700016" y="3776472"/>
            <a:ext cx="17556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C7A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with semaglutide</a:t>
            </a:r>
            <a:endParaRPr lang="en-US" sz="1150" dirty="0"/>
          </a:p>
        </p:txBody>
      </p:sp>
      <p:sp>
        <p:nvSpPr>
          <p:cNvPr id="23" name="GI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20840" y="2990088"/>
            <a:ext cx="2011680" cy="1481328"/>
          </a:xfrm>
          <a:prstGeom prst="rect">
            <a:avLst/>
          </a:prstGeom>
          <a:solidFill>
            <a:srgbClr val="2A0817"/>
          </a:solidFill>
          <a:ln w="15875">
            <a:solidFill>
              <a:srgbClr val="8E121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card to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20840" y="2990088"/>
            <a:ext cx="2011680" cy="82296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6848856" y="3227832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E6C3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Constipation</a:t>
            </a:r>
            <a:endParaRPr lang="en-US" sz="1800" dirty="0"/>
          </a:p>
        </p:txBody>
      </p:sp>
      <p:sp>
        <p:nvSpPr>
          <p:cNvPr id="26" name="Text 23"/>
          <p:cNvSpPr/>
          <p:nvPr/>
        </p:nvSpPr>
        <p:spPr>
          <a:xfrm>
            <a:off x="6848856" y="3776472"/>
            <a:ext cx="17556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C7A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Slowed gastric emptying</a:t>
            </a:r>
            <a:endParaRPr lang="en-US" sz="1150" dirty="0"/>
          </a:p>
        </p:txBody>
      </p:sp>
      <p:sp>
        <p:nvSpPr>
          <p:cNvPr id="27" name="Text 24"/>
          <p:cNvSpPr/>
          <p:nvPr/>
        </p:nvSpPr>
        <p:spPr>
          <a:xfrm>
            <a:off x="4572000" y="4517136"/>
            <a:ext cx="4160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i="1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four class-effect GI events — the leading reason patients stop treatment, making persistence a real adherence risk.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55448"/>
            <a:ext cx="8138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3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SERIOUS BUT RARE RISKS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02920" y="384048"/>
            <a:ext cx="7223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4EAD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the Real Exposure Sits</a:t>
            </a:r>
            <a:endParaRPr lang="en-US" sz="2700" dirty="0"/>
          </a:p>
        </p:txBody>
      </p:sp>
      <p:sp>
        <p:nvSpPr>
          <p:cNvPr id="4" name="risk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1298448"/>
            <a:ext cx="2084832" cy="2971800"/>
          </a:xfrm>
          <a:prstGeom prst="rect">
            <a:avLst/>
          </a:prstGeom>
          <a:solidFill>
            <a:srgbClr val="35101F"/>
          </a:solidFill>
          <a:ln w="12700">
            <a:solidFill>
              <a:srgbClr val="C9A24B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icon fram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3836" y="1499616"/>
            <a:ext cx="1051560" cy="1051560"/>
          </a:xfrm>
          <a:prstGeom prst="rect">
            <a:avLst/>
          </a:prstGeom>
          <a:solidFill>
            <a:srgbClr val="2A0817"/>
          </a:solidFill>
          <a:ln w="15875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0" descr="Gold line icon: Pancreatitis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15898" y="1541678"/>
            <a:ext cx="967435" cy="96743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66928" y="2670048"/>
            <a:ext cx="186537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6C3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Pancreatitis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85216" y="3236976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F4EA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1,296 UK reports incl. 19 deaths (2007–2025). Rare, but can be fatal.</a:t>
            </a:r>
            <a:endParaRPr lang="en-US" sz="1150" dirty="0"/>
          </a:p>
        </p:txBody>
      </p:sp>
      <p:sp>
        <p:nvSpPr>
          <p:cNvPr id="9" name="risk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79192" y="1298448"/>
            <a:ext cx="2084832" cy="2971800"/>
          </a:xfrm>
          <a:prstGeom prst="rect">
            <a:avLst/>
          </a:prstGeom>
          <a:solidFill>
            <a:srgbClr val="35101F"/>
          </a:solidFill>
          <a:ln w="12700">
            <a:solidFill>
              <a:srgbClr val="C9A24B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icon fram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95828" y="1499616"/>
            <a:ext cx="1051560" cy="1051560"/>
          </a:xfrm>
          <a:prstGeom prst="rect">
            <a:avLst/>
          </a:prstGeom>
          <a:solidFill>
            <a:srgbClr val="2A0817"/>
          </a:solidFill>
          <a:ln w="15875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1" descr="Gold line icon: Gallbladder &amp; biliary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237890" y="1541678"/>
            <a:ext cx="967435" cy="96743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788920" y="2670048"/>
            <a:ext cx="186537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6C3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Gallbladder &amp; biliary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2807208" y="3236976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F4EA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Cholelithiasis risk +46% (RR 1.46) — ~2 extra cases per 1,000 treated.</a:t>
            </a:r>
            <a:endParaRPr lang="en-US" sz="1150" dirty="0"/>
          </a:p>
        </p:txBody>
      </p:sp>
      <p:sp>
        <p:nvSpPr>
          <p:cNvPr id="14" name="risk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01184" y="1298448"/>
            <a:ext cx="2084832" cy="2971800"/>
          </a:xfrm>
          <a:prstGeom prst="rect">
            <a:avLst/>
          </a:prstGeom>
          <a:solidFill>
            <a:srgbClr val="35101F"/>
          </a:solidFill>
          <a:ln w="12700">
            <a:solidFill>
              <a:srgbClr val="C9A24B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icon fram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17820" y="1499616"/>
            <a:ext cx="1051560" cy="1051560"/>
          </a:xfrm>
          <a:prstGeom prst="rect">
            <a:avLst/>
          </a:prstGeom>
          <a:solidFill>
            <a:srgbClr val="2A0817"/>
          </a:solidFill>
          <a:ln w="15875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Image 2" descr="Gold line icon: Thyroid C-cell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459882" y="1541678"/>
            <a:ext cx="967435" cy="967435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010912" y="2670048"/>
            <a:ext cx="186537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6C3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Thyroid C-cell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5029200" y="3236976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F4EA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Boxed contraindication with personal/family MTC or MEN 2 history.</a:t>
            </a:r>
            <a:endParaRPr lang="en-US" sz="1150" dirty="0"/>
          </a:p>
        </p:txBody>
      </p:sp>
      <p:sp>
        <p:nvSpPr>
          <p:cNvPr id="19" name="risk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23176" y="1298448"/>
            <a:ext cx="2084832" cy="2971800"/>
          </a:xfrm>
          <a:prstGeom prst="rect">
            <a:avLst/>
          </a:prstGeom>
          <a:solidFill>
            <a:srgbClr val="35101F"/>
          </a:solidFill>
          <a:ln w="12700">
            <a:solidFill>
              <a:srgbClr val="C9A24B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icon fram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39812" y="1499616"/>
            <a:ext cx="1051560" cy="1051560"/>
          </a:xfrm>
          <a:prstGeom prst="rect">
            <a:avLst/>
          </a:prstGeom>
          <a:solidFill>
            <a:srgbClr val="2A0817"/>
          </a:solidFill>
          <a:ln w="15875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1" name="Image 3" descr="Gold line icon: Renal &amp; metabolic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681874" y="1541678"/>
            <a:ext cx="967435" cy="967435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232904" y="2670048"/>
            <a:ext cx="186537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6C3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Renal &amp; metabolic</a:t>
            </a:r>
            <a:endParaRPr lang="en-US" sz="1600" dirty="0"/>
          </a:p>
        </p:txBody>
      </p:sp>
      <p:sp>
        <p:nvSpPr>
          <p:cNvPr id="23" name="Text 17"/>
          <p:cNvSpPr/>
          <p:nvPr/>
        </p:nvSpPr>
        <p:spPr>
          <a:xfrm>
            <a:off x="7251192" y="3236976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F4EA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Semaglutide signals for DKA and acute kidney injury — watch hydration.</a:t>
            </a:r>
            <a:endParaRPr lang="en-US" sz="1150" dirty="0"/>
          </a:p>
        </p:txBody>
      </p:sp>
      <p:sp>
        <p:nvSpPr>
          <p:cNvPr id="24" name="Text 18"/>
          <p:cNvSpPr/>
          <p:nvPr/>
        </p:nvSpPr>
        <p:spPr>
          <a:xfrm>
            <a:off x="457200" y="4434840"/>
            <a:ext cx="82478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Long-term trials have largely dispelled pancreatic-cancer concerns; ongoing pharmacovigilance still applies.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55448"/>
            <a:ext cx="8138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3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CORE SAFETY MECHANISM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02920" y="384048"/>
            <a:ext cx="7223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4EAD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Dose Escalation Limits Harm</a:t>
            </a:r>
            <a:endParaRPr lang="en-US" sz="2700" dirty="0"/>
          </a:p>
        </p:txBody>
      </p:sp>
      <p:sp>
        <p:nvSpPr>
          <p:cNvPr id="4" name="icon fram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0" y="292608"/>
            <a:ext cx="868680" cy="868680"/>
          </a:xfrm>
          <a:prstGeom prst="rect">
            <a:avLst/>
          </a:prstGeom>
          <a:solidFill>
            <a:srgbClr val="2A0817"/>
          </a:solidFill>
          <a:ln w="15875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Gold line icon of ascending steps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807147" y="327355"/>
            <a:ext cx="799186" cy="79918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" y="1280160"/>
            <a:ext cx="8183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C7A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Gradual, stepwise titration is the single most effective way to reduce gastrointestinal adverse events at initiation.</a:t>
            </a:r>
            <a:endParaRPr lang="en-US" sz="1350" dirty="0"/>
          </a:p>
        </p:txBody>
      </p:sp>
      <p:graphicFrame>
        <p:nvGraphicFramePr>
          <p:cNvPr id="7" name="Titration schedule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938528"/>
          <a:ext cx="8183880" cy="914400"/>
        </p:xfrm>
        <a:graphic>
          <a:graphicData uri="http://schemas.openxmlformats.org/drawingml/2006/table">
            <a:tbl>
              <a:tblPr/>
              <a:tblGrid>
                <a:gridCol w="2606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5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1C07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Product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24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1C07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24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1C07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Starting dose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24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1C07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Maintenance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2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F4EAD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Semaglutide (Ozempic)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081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F4EAD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Type 2 diabetes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081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F4EAD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0.25 mg weekly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081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F4EAD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0.5–2 mg weekly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08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F4EAD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Semaglutide (Wegovy)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01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F4EAD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Weight management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01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F4EAD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0.25 mg weekly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01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F4EAD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 mg weekly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01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F4EAD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Tirzepatide (Mounjaro / Zepbound)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081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F4EAD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Diabetes / weight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081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F4EAD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 mg weekly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081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F4EAD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5–15 mg weekly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08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F4EAD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Liraglutide (Victoza / Saxenda)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01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F4EAD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Diabetes / weight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01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F4EAD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 mg daily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01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F4EAD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1.8 / 3.0 mg daily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07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01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Text 4"/>
          <p:cNvSpPr/>
          <p:nvPr/>
        </p:nvSpPr>
        <p:spPr>
          <a:xfrm>
            <a:off x="502920" y="4526280"/>
            <a:ext cx="8183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i="1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escalation step runs about four weeks; the label allows extending any step to manage GI intolerance.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55448"/>
            <a:ext cx="8138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3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VIGILANCE &amp; BOUNDARIES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02920" y="384048"/>
            <a:ext cx="7223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4EAD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Monitoring &amp; Contraindications</a:t>
            </a:r>
            <a:endParaRPr lang="en-US" sz="2700" dirty="0"/>
          </a:p>
        </p:txBody>
      </p:sp>
      <p:sp>
        <p:nvSpPr>
          <p:cNvPr id="4" name="monitor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298448"/>
            <a:ext cx="3977640" cy="3429000"/>
          </a:xfrm>
          <a:prstGeom prst="rect">
            <a:avLst/>
          </a:prstGeom>
          <a:solidFill>
            <a:srgbClr val="35101F"/>
          </a:solidFill>
          <a:ln w="12700">
            <a:solidFill>
              <a:srgbClr val="C9A24B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icon fram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3232" y="1517904"/>
            <a:ext cx="777240" cy="777240"/>
          </a:xfrm>
          <a:prstGeom prst="rect">
            <a:avLst/>
          </a:prstGeom>
          <a:solidFill>
            <a:srgbClr val="2A0817"/>
          </a:solidFill>
          <a:ln w="15875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0" descr="Gold line icon of a stethoscope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4322" y="1548994"/>
            <a:ext cx="715061" cy="71506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27632" y="1609344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E6C3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Monitor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713232" y="2395728"/>
            <a:ext cx="3520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F4EA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 tolerance and hydration status</a:t>
            </a:r>
            <a:endParaRPr lang="en-US" sz="1300" dirty="0"/>
          </a:p>
          <a:p>
            <a:pPr marL="177800" indent="-177800" algn="l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F4EA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RUQ pain, jaundice or persistent vomiting → biliary review</a:t>
            </a:r>
            <a:endParaRPr lang="en-US" sz="1300" dirty="0"/>
          </a:p>
          <a:p>
            <a:pPr marL="177800" indent="-177800" algn="l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F4EA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Hypoglycaemia when combined with insulin or sulfonylureas</a:t>
            </a:r>
            <a:endParaRPr lang="en-US" sz="1300" dirty="0"/>
          </a:p>
          <a:p>
            <a:pPr marL="177800" indent="-177800" algn="l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F4EA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Retinopathy with rapid HbA1c reductions</a:t>
            </a:r>
            <a:endParaRPr lang="en-US" sz="1300" dirty="0"/>
          </a:p>
          <a:p>
            <a:pPr marL="177800" indent="-177800" algn="l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F4EA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Renal function during vomiting or diarrhoea</a:t>
            </a:r>
            <a:endParaRPr lang="en-US" sz="1300" dirty="0"/>
          </a:p>
        </p:txBody>
      </p:sp>
      <p:sp>
        <p:nvSpPr>
          <p:cNvPr id="9" name="contraindication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1298448"/>
            <a:ext cx="3977640" cy="3429000"/>
          </a:xfrm>
          <a:prstGeom prst="rect">
            <a:avLst/>
          </a:prstGeom>
          <a:solidFill>
            <a:srgbClr val="2E0A0E"/>
          </a:solidFill>
          <a:ln w="15875">
            <a:solidFill>
              <a:srgbClr val="B4212A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icon fram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73752" y="1517904"/>
            <a:ext cx="777240" cy="777240"/>
          </a:xfrm>
          <a:prstGeom prst="rect">
            <a:avLst/>
          </a:prstGeom>
          <a:solidFill>
            <a:srgbClr val="2A0817"/>
          </a:solidFill>
          <a:ln w="15875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1" descr="Gold line icon of a shield with a prohibition slash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904842" y="1548994"/>
            <a:ext cx="715061" cy="715061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577840" y="1572768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E6C3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 not use / caution</a:t>
            </a:r>
            <a:endParaRPr lang="en-US" sz="1900" dirty="0"/>
          </a:p>
        </p:txBody>
      </p:sp>
      <p:sp>
        <p:nvSpPr>
          <p:cNvPr id="13" name="Text 9"/>
          <p:cNvSpPr/>
          <p:nvPr/>
        </p:nvSpPr>
        <p:spPr>
          <a:xfrm>
            <a:off x="4873752" y="2395728"/>
            <a:ext cx="3520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F4EA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or family history of medullary thyroid carcinoma or MEN 2</a:t>
            </a:r>
            <a:endParaRPr lang="en-US" sz="1300" dirty="0"/>
          </a:p>
          <a:p>
            <a:pPr marL="177800" indent="-177800" algn="l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F4EA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 pancreatitis — use with caution</a:t>
            </a:r>
            <a:endParaRPr lang="en-US" sz="1300" dirty="0"/>
          </a:p>
          <a:p>
            <a:pPr marL="177800" indent="-177800" algn="l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F4EA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Pregnancy or planning pregnancy</a:t>
            </a:r>
            <a:endParaRPr lang="en-US" sz="1300" dirty="0"/>
          </a:p>
          <a:p>
            <a:pPr marL="177800" indent="-177800" algn="l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F4EA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 if the person becomes underweight (BMI &lt; 18.5)</a:t>
            </a:r>
            <a:endParaRPr lang="en-US" sz="1300" dirty="0"/>
          </a:p>
          <a:p>
            <a:pPr marL="177800" indent="-177800" algn="l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F4EA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 substitute for sustained lifestyle change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55448"/>
            <a:ext cx="8138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3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CLAIMS &amp; UNDERWRITING IMPLICATIONS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02920" y="384048"/>
            <a:ext cx="7223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4EAD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It Means for Risk Assessment</a:t>
            </a:r>
            <a:endParaRPr lang="en-US" sz="2700" dirty="0"/>
          </a:p>
        </p:txBody>
      </p:sp>
      <p:sp>
        <p:nvSpPr>
          <p:cNvPr id="4" name="icon fram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0" y="292608"/>
            <a:ext cx="868680" cy="868680"/>
          </a:xfrm>
          <a:prstGeom prst="rect">
            <a:avLst/>
          </a:prstGeom>
          <a:solidFill>
            <a:srgbClr val="2A0817"/>
          </a:solidFill>
          <a:ln w="15875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Gold line icon of a clipboard with magnifying glass"/>
          <p:cNvPicPr>
            <a:picLocks noChangeAspect="1"/>
          </p:cNvPicPr>
          <p:nvPr/>
        </p:nvPicPr>
        <p:blipFill>
          <a:blip r:embed="rId3"/>
          <a:srcRect l="1562" r="1562"/>
          <a:stretch/>
        </p:blipFill>
        <p:spPr>
          <a:xfrm>
            <a:off x="7807147" y="327355"/>
            <a:ext cx="799186" cy="799186"/>
          </a:xfrm>
          <a:prstGeom prst="rect">
            <a:avLst/>
          </a:prstGeom>
        </p:spPr>
      </p:pic>
      <p:sp>
        <p:nvSpPr>
          <p:cNvPr id="6" name="quote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298448"/>
            <a:ext cx="8183880" cy="868680"/>
          </a:xfrm>
          <a:prstGeom prst="rect">
            <a:avLst/>
          </a:prstGeom>
          <a:solidFill>
            <a:srgbClr val="35101F"/>
          </a:solidFill>
          <a:ln w="12700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31520" y="1298448"/>
            <a:ext cx="7772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i="1" dirty="0">
                <a:solidFill>
                  <a:srgbClr val="E6C3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“A GLP-1 on an applicant's profile is a prompt for investigation, not a conclusion.”</a:t>
            </a:r>
            <a:endParaRPr lang="en-US" sz="1800" dirty="0"/>
          </a:p>
        </p:txBody>
      </p:sp>
      <p:sp>
        <p:nvSpPr>
          <p:cNvPr id="8" name="implication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377440"/>
            <a:ext cx="2606040" cy="2121408"/>
          </a:xfrm>
          <a:prstGeom prst="rect">
            <a:avLst/>
          </a:prstGeom>
          <a:solidFill>
            <a:srgbClr val="2A0817"/>
          </a:solidFill>
          <a:ln w="12700">
            <a:solidFill>
              <a:srgbClr val="C9A24B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377440"/>
            <a:ext cx="2606040" cy="82296"/>
          </a:xfrm>
          <a:prstGeom prst="rect">
            <a:avLst/>
          </a:prstGeom>
          <a:solidFill>
            <a:srgbClr val="B421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630936" y="2578608"/>
            <a:ext cx="23774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E6C3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0.2–0.5%</a:t>
            </a:r>
            <a:endParaRPr lang="en-US" sz="3000" dirty="0"/>
          </a:p>
        </p:txBody>
      </p:sp>
      <p:sp>
        <p:nvSpPr>
          <p:cNvPr id="11" name="Text 8"/>
          <p:cNvSpPr/>
          <p:nvPr/>
        </p:nvSpPr>
        <p:spPr>
          <a:xfrm>
            <a:off x="630936" y="3383280"/>
            <a:ext cx="235915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dirty="0">
                <a:solidFill>
                  <a:srgbClr val="F4EA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projected annual mortality improvement over 20 years</a:t>
            </a:r>
            <a:endParaRPr lang="en-US" sz="1300" dirty="0"/>
          </a:p>
        </p:txBody>
      </p:sp>
      <p:sp>
        <p:nvSpPr>
          <p:cNvPr id="12" name="implication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91840" y="2377440"/>
            <a:ext cx="2606040" cy="2121408"/>
          </a:xfrm>
          <a:prstGeom prst="rect">
            <a:avLst/>
          </a:prstGeom>
          <a:solidFill>
            <a:srgbClr val="2A0817"/>
          </a:solidFill>
          <a:ln w="12700">
            <a:solidFill>
              <a:srgbClr val="C9A24B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91840" y="2377440"/>
            <a:ext cx="2606040" cy="82296"/>
          </a:xfrm>
          <a:prstGeom prst="rect">
            <a:avLst/>
          </a:prstGeom>
          <a:solidFill>
            <a:srgbClr val="B421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3419856" y="2578608"/>
            <a:ext cx="23774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E6C3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Confirm</a:t>
            </a:r>
            <a:endParaRPr lang="en-US" sz="3000" dirty="0"/>
          </a:p>
        </p:txBody>
      </p:sp>
      <p:sp>
        <p:nvSpPr>
          <p:cNvPr id="15" name="Text 12"/>
          <p:cNvSpPr/>
          <p:nvPr/>
        </p:nvSpPr>
        <p:spPr>
          <a:xfrm>
            <a:off x="3419856" y="3383280"/>
            <a:ext cx="235915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dirty="0">
                <a:solidFill>
                  <a:srgbClr val="F4EA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diagnosis, therapy duration and persistence before pricing</a:t>
            </a:r>
            <a:endParaRPr lang="en-US" sz="1300" dirty="0"/>
          </a:p>
        </p:txBody>
      </p:sp>
      <p:sp>
        <p:nvSpPr>
          <p:cNvPr id="16" name="implication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80760" y="2377440"/>
            <a:ext cx="2606040" cy="2121408"/>
          </a:xfrm>
          <a:prstGeom prst="rect">
            <a:avLst/>
          </a:prstGeom>
          <a:solidFill>
            <a:srgbClr val="2A0817"/>
          </a:solidFill>
          <a:ln w="12700">
            <a:solidFill>
              <a:srgbClr val="C9A24B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80760" y="2377440"/>
            <a:ext cx="2606040" cy="82296"/>
          </a:xfrm>
          <a:prstGeom prst="rect">
            <a:avLst/>
          </a:prstGeom>
          <a:solidFill>
            <a:srgbClr val="B421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6208776" y="2578608"/>
            <a:ext cx="23774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E6C3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Watch</a:t>
            </a:r>
            <a:endParaRPr lang="en-US" sz="3000" dirty="0"/>
          </a:p>
        </p:txBody>
      </p:sp>
      <p:sp>
        <p:nvSpPr>
          <p:cNvPr id="19" name="Text 16"/>
          <p:cNvSpPr/>
          <p:nvPr/>
        </p:nvSpPr>
        <p:spPr>
          <a:xfrm>
            <a:off x="6208776" y="3383280"/>
            <a:ext cx="235915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dirty="0">
                <a:solidFill>
                  <a:srgbClr val="F4EA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regain after stopping; low adherence erodes benefit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502920" y="4626864"/>
            <a:ext cx="8183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i="1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Diabetes may be a favorable signal; MASH flags cirrhosis and liver-cancer risk; OSA signals treated risk — the diagnosis drives the mortality read, not the drug itself.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ages/image-f99908ac964b60635f3456f3262edd23.jpg"/>
          <p:cNvPicPr>
            <a:picLocks noChangeAspect="1"/>
          </p:cNvPicPr>
          <p:nvPr/>
        </p:nvPicPr>
        <p:blipFill>
          <a:blip r:embed="rId3"/>
          <a:srcRect t="7813" b="7813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cri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2040A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left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623560" cy="5143500"/>
          </a:xfrm>
          <a:prstGeom prst="rect">
            <a:avLst/>
          </a:prstGeom>
          <a:solidFill>
            <a:srgbClr val="080103">
              <a:alpha val="9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40080" y="603504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E6C3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</a:t>
            </a:r>
            <a:endParaRPr lang="en-US" sz="1200" dirty="0"/>
          </a:p>
        </p:txBody>
      </p:sp>
      <p:sp>
        <p:nvSpPr>
          <p:cNvPr id="6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960120"/>
            <a:ext cx="7863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4EAD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Safe Management,</a:t>
            </a:r>
            <a:endParaRPr lang="en-US" sz="3000" dirty="0"/>
          </a:p>
          <a:p>
            <a:pPr marL="0" indent="0" algn="l">
              <a:buNone/>
            </a:pPr>
            <a:r>
              <a:rPr lang="en-US" sz="3000" b="1" dirty="0">
                <a:solidFill>
                  <a:srgbClr val="F4EAD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Sharper Risk Assessment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40080" y="228600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 algn="l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F4EA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 effects dominate and are manageable with slow titration — but they drive discontinuation.</a:t>
            </a:r>
            <a:endParaRPr lang="en-US" sz="1450" dirty="0"/>
          </a:p>
          <a:p>
            <a:pPr marL="203200" indent="-203200" algn="l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F4EA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Serious events — pancreatitis, biliary, thyroid, DKA/AKI — are rare but consequential.</a:t>
            </a:r>
            <a:endParaRPr lang="en-US" sz="1450" dirty="0"/>
          </a:p>
          <a:p>
            <a:pPr marL="203200" indent="-203200" algn="l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F4EA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Dose escalation and targeted monitoring are the core safety levers.</a:t>
            </a:r>
            <a:endParaRPr lang="en-US" sz="1450" dirty="0"/>
          </a:p>
          <a:p>
            <a:pPr marL="203200" indent="-203200" algn="l">
              <a:buSzPct val="100000"/>
              <a:buChar char="•"/>
            </a:pPr>
            <a:r>
              <a:rPr lang="en-US" sz="1450" dirty="0">
                <a:solidFill>
                  <a:srgbClr val="F4EA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claims, treat a GLP-1 as a prompt to investigate diagnosis, duration and adherence.</a:t>
            </a:r>
            <a:endParaRPr lang="en-US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20474</TotalTime>
  <Words>664</Words>
  <Application>Microsoft Office PowerPoint</Application>
  <PresentationFormat>On-screen Show (16:9)</PresentationFormat>
  <Paragraphs>107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Georgia</vt:lpstr>
      <vt:lpstr>Office Theme</vt:lpstr>
      <vt:lpstr>Managing Adverse Effects &amp; Safety Considerations</vt:lpstr>
      <vt:lpstr>The GLP-1 Landscape</vt:lpstr>
      <vt:lpstr>Gastrointestinal Effects: The Dominant Signal</vt:lpstr>
      <vt:lpstr>Where the Real Exposure Sits</vt:lpstr>
      <vt:lpstr>Dose Escalation Limits Harm</vt:lpstr>
      <vt:lpstr>Monitoring &amp; Contraindications</vt:lpstr>
      <vt:lpstr>What It Means for Risk Assessment</vt:lpstr>
      <vt:lpstr>Safe Management, Sharper Risk Assessment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Sherry-Ann Brown MD PhD FACC FAHA</dc:creator>
  <cp:lastModifiedBy>Sherry-Ann Brown MD PhD FACC FAHA</cp:lastModifiedBy>
  <cp:revision>2</cp:revision>
  <dcterms:created xsi:type="dcterms:W3CDTF">2026-07-16T17:51:48Z</dcterms:created>
  <dcterms:modified xsi:type="dcterms:W3CDTF">2026-08-26T21:19:07Z</dcterms:modified>
</cp:coreProperties>
</file>