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4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2A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">
    <p:bg>
      <p:bgPr>
        <a:solidFill>
          <a:srgbClr val="2A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65960"/>
            <a:ext cx="67665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">
    <p:bg>
      <p:bgPr>
        <a:solidFill>
          <a:srgbClr val="2A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75488"/>
            <a:ext cx="5074920" cy="74980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2A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914400"/>
            <a:ext cx="5486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861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12080" cy="5143500"/>
          </a:xfrm>
          <a:prstGeom prst="rect">
            <a:avLst/>
          </a:prstGeom>
          <a:solidFill>
            <a:srgbClr val="1A0404">
              <a:alpha val="7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5669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CLINICAL BRIEFING FOR CLAIMS PROFESSIONALS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65960"/>
            <a:ext cx="6766560" cy="15544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7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Patient Communication &amp;</a:t>
            </a:r>
            <a:endParaRPr lang="en-US" sz="3700" dirty="0"/>
          </a:p>
          <a:p>
            <a:pPr marL="0" indent="0" algn="l">
              <a:buNone/>
            </a:pPr>
            <a:r>
              <a:rPr lang="en-US" sz="37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Shared Decision-Making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40080" y="36118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40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how clinicians and patients decide together — and what that means for evaluating medical claims, necessity, and documentation.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4526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C89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9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 physician and patient in a warm consultation across a desk."/>
          <p:cNvPicPr>
            <a:picLocks noChangeAspect="1"/>
          </p:cNvPicPr>
          <p:nvPr/>
        </p:nvPicPr>
        <p:blipFill>
          <a:blip r:embed="rId3"/>
          <a:srcRect l="28370" r="28370"/>
          <a:stretch/>
        </p:blipFill>
        <p:spPr>
          <a:xfrm>
            <a:off x="5806440" y="0"/>
            <a:ext cx="333756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 WHY IT MATTERS</a:t>
            </a:r>
            <a:endParaRPr lang="en-US" sz="12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75488"/>
            <a:ext cx="50749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Better talks, better records</a:t>
            </a:r>
            <a:endParaRPr lang="en-US" sz="2300" dirty="0"/>
          </a:p>
        </p:txBody>
      </p:sp>
      <p:sp>
        <p:nvSpPr>
          <p:cNvPr id="5" name="gold sea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6440" y="0"/>
            <a:ext cx="45720" cy="514350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8640" y="141732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clinician and patient decide together, the encounter generates the exact evidence adjusters rely on: documented options, weighed benefits and harms, and a rationale tied to the patient's goals.</a:t>
            </a:r>
            <a:endParaRPr lang="en-US" sz="1450" dirty="0"/>
          </a:p>
        </p:txBody>
      </p:sp>
      <p:sp>
        <p:nvSpPr>
          <p:cNvPr id="7" name="gold diamo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548640" y="2752344"/>
            <a:ext cx="146304" cy="146304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68680" y="2642616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Clearer necessity   </a:t>
            </a:r>
            <a:r>
              <a:rPr lang="en-US" sz="130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Choices and reasoning are written down, not implied.</a:t>
            </a:r>
            <a:endParaRPr lang="en-US" sz="1400" dirty="0"/>
          </a:p>
        </p:txBody>
      </p:sp>
      <p:sp>
        <p:nvSpPr>
          <p:cNvPr id="9" name="gold diamo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548640" y="3410712"/>
            <a:ext cx="146304" cy="146304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68680" y="3300984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disputes   </a:t>
            </a:r>
            <a:r>
              <a:rPr lang="en-US" sz="130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expectations reduce appeals and surprise denials.</a:t>
            </a:r>
            <a:endParaRPr lang="en-US" sz="1400" dirty="0"/>
          </a:p>
        </p:txBody>
      </p:sp>
      <p:sp>
        <p:nvSpPr>
          <p:cNvPr id="11" name="gold diamo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548640" y="4069080"/>
            <a:ext cx="146304" cy="146304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68680" y="3959352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 consent   </a:t>
            </a:r>
            <a:r>
              <a:rPr lang="en-US" sz="130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is confirmed, supporting the record's integrity.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 DEFINITION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shared decision-making is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decision-making (SDM) </a:t>
            </a:r>
            <a:r>
              <a:rPr lang="en-US" sz="15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 collaborative process in which clinicians and patients make health decisions together, weighing the best clinical evidence against the patient's values, preferences, and circumstances.</a:t>
            </a:r>
            <a:endParaRPr lang="en-US" sz="1550" dirty="0"/>
          </a:p>
        </p:txBody>
      </p:sp>
      <p:sp>
        <p:nvSpPr>
          <p:cNvPr id="5" name="card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514600"/>
            <a:ext cx="2606040" cy="196596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rd top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514600"/>
            <a:ext cx="2606040" cy="7315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274320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777240" y="326440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77240" y="3630168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clinician brings options with their benefits, harms, and uncertainties.</a:t>
            </a:r>
            <a:endParaRPr lang="en-US" sz="1250" dirty="0"/>
          </a:p>
        </p:txBody>
      </p:sp>
      <p:sp>
        <p:nvSpPr>
          <p:cNvPr id="10" name="card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10712" y="2514600"/>
            <a:ext cx="2606040" cy="196596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card top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10712" y="2514600"/>
            <a:ext cx="2606040" cy="7315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639312" y="274320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3639312" y="326440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Values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39312" y="3630168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patient brings what matters most — goals, priorities, and tolerance for risk.</a:t>
            </a:r>
            <a:endParaRPr lang="en-US" sz="1250" dirty="0"/>
          </a:p>
        </p:txBody>
      </p:sp>
      <p:sp>
        <p:nvSpPr>
          <p:cNvPr id="15" name="card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72784" y="2514600"/>
            <a:ext cx="2606040" cy="196596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card to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72784" y="2514600"/>
            <a:ext cx="2606040" cy="7315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501384" y="274320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6501384" y="326440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Agreement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501384" y="3630168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 they reach and document a decision, then plan to revisit it.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48640" y="4590288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C89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Rooted in the Institute of Medicine's definition of patient-centered care — “care that is respectful of and responsive to individual patient preferences, needs, and values.”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 FRAMEWORK · AHRQ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SHARE Approach: five essential steps</a:t>
            </a:r>
            <a:endParaRPr lang="en-US" sz="2500" dirty="0"/>
          </a:p>
        </p:txBody>
      </p:sp>
      <p:sp>
        <p:nvSpPr>
          <p:cNvPr id="4" name="step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783080"/>
            <a:ext cx="1448410" cy="2514600"/>
          </a:xfrm>
          <a:prstGeom prst="rect">
            <a:avLst/>
          </a:prstGeom>
          <a:solidFill>
            <a:srgbClr val="3A0E0E"/>
          </a:solidFill>
          <a:ln w="12700">
            <a:solidFill>
              <a:srgbClr val="6E1414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letter ring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8797" y="2039112"/>
            <a:ext cx="768096" cy="768096"/>
          </a:xfrm>
          <a:prstGeom prst="ellipse">
            <a:avLst/>
          </a:prstGeom>
          <a:solidFill>
            <a:srgbClr val="2A0808"/>
          </a:solidFill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88797" y="203911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21792" y="2953512"/>
            <a:ext cx="13021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76656" y="3355848"/>
            <a:ext cx="1192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10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 the patient to participate and make clear that a choice exists.</a:t>
            </a:r>
            <a:endParaRPr lang="en-US" sz="1100" dirty="0"/>
          </a:p>
        </p:txBody>
      </p:sp>
      <p:sp>
        <p:nvSpPr>
          <p:cNvPr id="9" name="step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98218" y="1783080"/>
            <a:ext cx="1448410" cy="2514600"/>
          </a:xfrm>
          <a:prstGeom prst="rect">
            <a:avLst/>
          </a:prstGeom>
          <a:solidFill>
            <a:srgbClr val="3A0E0E"/>
          </a:solidFill>
          <a:ln w="12700">
            <a:solidFill>
              <a:srgbClr val="6E1414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letter ring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38374" y="2039112"/>
            <a:ext cx="768096" cy="768096"/>
          </a:xfrm>
          <a:prstGeom prst="ellipse">
            <a:avLst/>
          </a:prstGeom>
          <a:solidFill>
            <a:srgbClr val="2A0808"/>
          </a:solidFill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538374" y="203911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2271370" y="2953512"/>
            <a:ext cx="13021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326234" y="3355848"/>
            <a:ext cx="1192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10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compare options, discussing the benefits and harms of each.</a:t>
            </a:r>
            <a:endParaRPr lang="en-US" sz="1100" dirty="0"/>
          </a:p>
        </p:txBody>
      </p:sp>
      <p:sp>
        <p:nvSpPr>
          <p:cNvPr id="14" name="ste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7795" y="1783080"/>
            <a:ext cx="1448410" cy="2514600"/>
          </a:xfrm>
          <a:prstGeom prst="rect">
            <a:avLst/>
          </a:prstGeom>
          <a:solidFill>
            <a:srgbClr val="3A0E0E"/>
          </a:solidFill>
          <a:ln w="12700">
            <a:solidFill>
              <a:srgbClr val="6E1414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letter ring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87952" y="2039112"/>
            <a:ext cx="768096" cy="768096"/>
          </a:xfrm>
          <a:prstGeom prst="ellipse">
            <a:avLst/>
          </a:prstGeom>
          <a:solidFill>
            <a:srgbClr val="2A0808"/>
          </a:solidFill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187952" y="203911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920947" y="2953512"/>
            <a:ext cx="13021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Assess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975811" y="3355848"/>
            <a:ext cx="1192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10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the patient's values and what matters most to them.</a:t>
            </a:r>
            <a:endParaRPr lang="en-US" sz="1100" dirty="0"/>
          </a:p>
        </p:txBody>
      </p:sp>
      <p:sp>
        <p:nvSpPr>
          <p:cNvPr id="19" name="ste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97373" y="1783080"/>
            <a:ext cx="1448410" cy="2514600"/>
          </a:xfrm>
          <a:prstGeom prst="rect">
            <a:avLst/>
          </a:prstGeom>
          <a:solidFill>
            <a:srgbClr val="3A0E0E"/>
          </a:solidFill>
          <a:ln w="12700">
            <a:solidFill>
              <a:srgbClr val="6E1414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letter ring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37530" y="2039112"/>
            <a:ext cx="768096" cy="768096"/>
          </a:xfrm>
          <a:prstGeom prst="ellipse">
            <a:avLst/>
          </a:prstGeom>
          <a:solidFill>
            <a:srgbClr val="2A0808"/>
          </a:solidFill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837530" y="203911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5570525" y="2953512"/>
            <a:ext cx="13021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Reach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5389" y="3355848"/>
            <a:ext cx="1192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10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together on the best option and arrange follow-up.</a:t>
            </a:r>
            <a:endParaRPr lang="en-US" sz="1100" dirty="0"/>
          </a:p>
        </p:txBody>
      </p:sp>
      <p:sp>
        <p:nvSpPr>
          <p:cNvPr id="24" name="ste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46950" y="1783080"/>
            <a:ext cx="1448410" cy="2514600"/>
          </a:xfrm>
          <a:prstGeom prst="rect">
            <a:avLst/>
          </a:prstGeom>
          <a:solidFill>
            <a:srgbClr val="3A0E0E"/>
          </a:solidFill>
          <a:ln w="12700">
            <a:solidFill>
              <a:srgbClr val="6E1414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letter ring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87107" y="2039112"/>
            <a:ext cx="768096" cy="768096"/>
          </a:xfrm>
          <a:prstGeom prst="ellipse">
            <a:avLst/>
          </a:prstGeom>
          <a:solidFill>
            <a:srgbClr val="2A0808"/>
          </a:solidFill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487107" y="203911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7220102" y="2953512"/>
            <a:ext cx="13021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Evaluate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7274966" y="3355848"/>
            <a:ext cx="1192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10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Revisit the decision and monitor how it is working over time.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48640" y="45262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C89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clinician-led model from the Agency for Healthcare Research and Quality (AHRQ) for structuring the decision conversation.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 FRAMEWORK · OTTAWA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Ottawa Decision Support Framework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needs → support → outcomes model for “difficult” decisions with several options valued differently.</a:t>
            </a:r>
            <a:endParaRPr lang="en-US" sz="1350" dirty="0"/>
          </a:p>
        </p:txBody>
      </p:sp>
      <p:sp>
        <p:nvSpPr>
          <p:cNvPr id="5" name="odsf col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874520"/>
            <a:ext cx="2651760" cy="269748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9808" y="2057400"/>
            <a:ext cx="22494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Decisional needs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49808" y="2587752"/>
            <a:ext cx="2286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Decisional conflict &amp; uncertainty</a:t>
            </a:r>
            <a:endParaRPr lang="en-US" sz="1150" dirty="0"/>
          </a:p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Inadequate knowledge or unrealistic expectations</a:t>
            </a:r>
            <a:endParaRPr lang="en-US" sz="1150" dirty="0"/>
          </a:p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Unclear personal values</a:t>
            </a:r>
            <a:endParaRPr lang="en-US" sz="1150" dirty="0"/>
          </a:p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Insufficient support or resources</a:t>
            </a:r>
            <a:endParaRPr lang="en-US" sz="1150" dirty="0"/>
          </a:p>
        </p:txBody>
      </p:sp>
      <p:sp>
        <p:nvSpPr>
          <p:cNvPr id="8" name="odsf col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29000" y="1874520"/>
            <a:ext cx="2651760" cy="269748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630168" y="2057400"/>
            <a:ext cx="22494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 support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3630168" y="2587752"/>
            <a:ext cx="2286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 rapport, build understanding</a:t>
            </a:r>
            <a:endParaRPr lang="en-US" sz="1150" dirty="0"/>
          </a:p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Clarify the decision &amp; invite participation</a:t>
            </a:r>
            <a:endParaRPr lang="en-US" sz="1150" dirty="0"/>
          </a:p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and address decisional needs</a:t>
            </a:r>
            <a:endParaRPr lang="en-US" sz="1150" dirty="0"/>
          </a:p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facts, coaching, and decision tools</a:t>
            </a:r>
            <a:endParaRPr lang="en-US" sz="1150" dirty="0"/>
          </a:p>
        </p:txBody>
      </p:sp>
      <p:sp>
        <p:nvSpPr>
          <p:cNvPr id="11" name="odsf col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874520"/>
            <a:ext cx="2651760" cy="2697480"/>
          </a:xfrm>
          <a:prstGeom prst="rect">
            <a:avLst/>
          </a:prstGeom>
          <a:solidFill>
            <a:srgbClr val="6E1414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510528" y="2057400"/>
            <a:ext cx="22494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Decisional outcomes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6510528" y="2587752"/>
            <a:ext cx="2286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Informed, values-based choices</a:t>
            </a:r>
            <a:endParaRPr lang="en-US" sz="1150" dirty="0"/>
          </a:p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Improved quality of the decision process</a:t>
            </a:r>
            <a:endParaRPr lang="en-US" sz="1150" dirty="0"/>
          </a:p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follow-through on the option chosen</a:t>
            </a:r>
            <a:endParaRPr lang="en-US" sz="1150" dirty="0"/>
          </a:p>
          <a:p>
            <a:pPr marL="152400" indent="-152400">
              <a:lnSpc>
                <a:spcPct val="104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appropriate use of health services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48640" y="468172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C89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 develop and evaluate more than 50 patient decision aids and the widely cited Decisional Conflict Scale.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 TOOLS · EVIDENCE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Patient decision aids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4023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aids </a:t>
            </a:r>
            <a:r>
              <a:rPr lang="en-US" sz="14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pamphlets, videos, or web tools that state the decision, lay out the options with their benefits and harms, and help patients clarify what matters most.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548640" y="269748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C89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designed to supplement — not replace — the conversation with the clinician.</a:t>
            </a:r>
            <a:endParaRPr lang="en-US" sz="1300" dirty="0"/>
          </a:p>
        </p:txBody>
      </p:sp>
      <p:sp>
        <p:nvSpPr>
          <p:cNvPr id="6" name="sta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92040" y="1371600"/>
            <a:ext cx="3749040" cy="105156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0" y="1463040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200+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64808" y="146304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randomized trials support their effectiveness (Cochrane review)</a:t>
            </a:r>
            <a:endParaRPr lang="en-US" sz="1200" dirty="0"/>
          </a:p>
        </p:txBody>
      </p:sp>
      <p:sp>
        <p:nvSpPr>
          <p:cNvPr id="9" name="sta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92040" y="2606040"/>
            <a:ext cx="3749040" cy="105156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0" y="2697480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6464808" y="269748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unwanted effects found for adults who used a decision aid</a:t>
            </a:r>
            <a:endParaRPr lang="en-US" sz="1200" dirty="0"/>
          </a:p>
        </p:txBody>
      </p:sp>
      <p:sp>
        <p:nvSpPr>
          <p:cNvPr id="12" name="sta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92040" y="3840480"/>
            <a:ext cx="3749040" cy="105156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0" y="3931920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↑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6464808" y="393192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knowledge, accurate risk perception, and involvement in the choice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 TECHNIQUE · HEALTH LITERACY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Teach-back: confirming understanding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4114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4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Asking “Do you understand?” rarely works</a:t>
            </a:r>
            <a:endParaRPr lang="en-US" sz="1400" dirty="0"/>
          </a:p>
          <a:p>
            <a:pPr marL="0" indent="0">
              <a:lnSpc>
                <a:spcPct val="114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often say yes when they don't — from politeness or because they only think they understood. Teach-back asks them to explain it back in their own words.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97180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C89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evidence-based check that improves adherence, safety, and satisfaction — and, studies show, need not lengthen the visit.</a:t>
            </a:r>
            <a:endParaRPr lang="en-US" sz="1250" dirty="0"/>
          </a:p>
        </p:txBody>
      </p:sp>
      <p:sp>
        <p:nvSpPr>
          <p:cNvPr id="6" name="tb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7760" y="1325880"/>
            <a:ext cx="3703320" cy="987552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b ring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0640" y="1527048"/>
            <a:ext cx="585216" cy="585216"/>
          </a:xfrm>
          <a:prstGeom prst="ellipse">
            <a:avLst/>
          </a:prstGeom>
          <a:solidFill>
            <a:srgbClr val="2A0808"/>
          </a:solidFill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120640" y="1527048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852160" y="1472184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Explain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852160" y="181965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one idea in plain, jargon-free language.</a:t>
            </a:r>
            <a:endParaRPr lang="en-US" sz="1150" dirty="0"/>
          </a:p>
        </p:txBody>
      </p:sp>
      <p:sp>
        <p:nvSpPr>
          <p:cNvPr id="11" name="tb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7760" y="2441448"/>
            <a:ext cx="3703320" cy="987552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b ring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0640" y="2642616"/>
            <a:ext cx="585216" cy="585216"/>
          </a:xfrm>
          <a:prstGeom prst="ellipse">
            <a:avLst/>
          </a:prstGeom>
          <a:solidFill>
            <a:srgbClr val="2A0808"/>
          </a:solidFill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120640" y="2642616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852160" y="2587752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 to teach back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852160" y="293522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“So I'm sure I explained it well, tell me in your own words…”</a:t>
            </a:r>
            <a:endParaRPr lang="en-US" sz="1150" dirty="0"/>
          </a:p>
        </p:txBody>
      </p:sp>
      <p:sp>
        <p:nvSpPr>
          <p:cNvPr id="16" name="tb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7760" y="3557016"/>
            <a:ext cx="3703320" cy="987552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b ring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0640" y="3758184"/>
            <a:ext cx="585216" cy="585216"/>
          </a:xfrm>
          <a:prstGeom prst="ellipse">
            <a:avLst/>
          </a:prstGeom>
          <a:solidFill>
            <a:srgbClr val="2A0808"/>
          </a:solidFill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120640" y="3758184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5852160" y="3703320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Clarify &amp; recheck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852160" y="4050792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any gaps, then confirm understanding again.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 CONSENT · COMPREHENSION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Health literacy and informed consent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48640" y="132588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signature is not the same as understanding. Informed consent is only meaningful when the patient genuinely grasps the benefits, harms, and alternatives.</a:t>
            </a:r>
            <a:endParaRPr lang="en-US" sz="1400" dirty="0"/>
          </a:p>
        </p:txBody>
      </p:sp>
      <p:sp>
        <p:nvSpPr>
          <p:cNvPr id="5" name="hl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48840"/>
            <a:ext cx="3931920" cy="1170432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hl ed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48840"/>
            <a:ext cx="82296" cy="117043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41248" y="230428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Plain language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41248" y="267919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jargon with everyday words; explain one idea at a time.</a:t>
            </a:r>
            <a:endParaRPr lang="en-US" sz="1250" dirty="0"/>
          </a:p>
        </p:txBody>
      </p:sp>
      <p:sp>
        <p:nvSpPr>
          <p:cNvPr id="9" name="hl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148840"/>
            <a:ext cx="3931920" cy="1170432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hl ed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148840"/>
            <a:ext cx="82296" cy="117043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956048" y="230428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Universal precautions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956048" y="267919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Assume anyone can struggle with complex health information — simplify for all.</a:t>
            </a:r>
            <a:endParaRPr lang="en-US" sz="1250" dirty="0"/>
          </a:p>
        </p:txBody>
      </p:sp>
      <p:sp>
        <p:nvSpPr>
          <p:cNvPr id="13" name="hl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502152"/>
            <a:ext cx="3931920" cy="1170432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hl ed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502152"/>
            <a:ext cx="82296" cy="117043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41248" y="3657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Confirm, don't assume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41248" y="403250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teach-back so consent reflects real comprehension, not a nod.</a:t>
            </a:r>
            <a:endParaRPr lang="en-US" sz="1250" dirty="0"/>
          </a:p>
        </p:txBody>
      </p:sp>
      <p:sp>
        <p:nvSpPr>
          <p:cNvPr id="17" name="hl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502152"/>
            <a:ext cx="3931920" cy="1170432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hl ed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502152"/>
            <a:ext cx="82296" cy="117043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956048" y="3657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Document the exchange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956048" y="403250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what was explained, the options weighed, and the agreed plan.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A0808">
              <a:alpha val="7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 THE EVIDENCE</a:t>
            </a:r>
            <a:endParaRPr lang="en-US" sz="12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research shows</a:t>
            </a:r>
            <a:endParaRPr lang="en-US" sz="2600" dirty="0"/>
          </a:p>
        </p:txBody>
      </p:sp>
      <p:sp>
        <p:nvSpPr>
          <p:cNvPr id="5" name="esta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874520"/>
            <a:ext cx="1965960" cy="2377440"/>
          </a:xfrm>
          <a:prstGeom prst="rect">
            <a:avLst/>
          </a:prstGeom>
          <a:solidFill>
            <a:srgbClr val="1C0505">
              <a:alpha val="88000"/>
            </a:srgbClr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58368" y="2130552"/>
            <a:ext cx="17465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200+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658368" y="2971800"/>
            <a:ext cx="17465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TRIALS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3319272"/>
            <a:ext cx="16367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decision aids improve knowledge and involvement</a:t>
            </a:r>
            <a:endParaRPr lang="en-US" sz="1150" dirty="0"/>
          </a:p>
        </p:txBody>
      </p:sp>
      <p:sp>
        <p:nvSpPr>
          <p:cNvPr id="9" name="esta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4912" y="1874520"/>
            <a:ext cx="1965960" cy="2377440"/>
          </a:xfrm>
          <a:prstGeom prst="rect">
            <a:avLst/>
          </a:prstGeom>
          <a:solidFill>
            <a:srgbClr val="1C0505">
              <a:alpha val="88000"/>
            </a:srgbClr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834640" y="2130552"/>
            <a:ext cx="17465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50+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2834640" y="2971800"/>
            <a:ext cx="17465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AIDS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889504" y="3319272"/>
            <a:ext cx="16367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developed and evaluated using the Ottawa framework</a:t>
            </a:r>
            <a:endParaRPr lang="en-US" sz="1150" dirty="0"/>
          </a:p>
        </p:txBody>
      </p:sp>
      <p:sp>
        <p:nvSpPr>
          <p:cNvPr id="13" name="esta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1184" y="1874520"/>
            <a:ext cx="1965960" cy="2377440"/>
          </a:xfrm>
          <a:prstGeom prst="rect">
            <a:avLst/>
          </a:prstGeom>
          <a:solidFill>
            <a:srgbClr val="1C0505">
              <a:alpha val="88000"/>
            </a:srgbClr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10912" y="2130552"/>
            <a:ext cx="17465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5010912" y="2971800"/>
            <a:ext cx="17465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065776" y="3319272"/>
            <a:ext cx="16367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shared decision-making research and refinement</a:t>
            </a:r>
            <a:endParaRPr lang="en-US" sz="1150" dirty="0"/>
          </a:p>
        </p:txBody>
      </p:sp>
      <p:sp>
        <p:nvSpPr>
          <p:cNvPr id="17" name="esta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77456" y="1874520"/>
            <a:ext cx="1965960" cy="2377440"/>
          </a:xfrm>
          <a:prstGeom prst="rect">
            <a:avLst/>
          </a:prstGeom>
          <a:solidFill>
            <a:srgbClr val="1C0505">
              <a:alpha val="88000"/>
            </a:srgbClr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187184" y="2130552"/>
            <a:ext cx="17465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7187184" y="2971800"/>
            <a:ext cx="17465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242048" y="3319272"/>
            <a:ext cx="16367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AHRQ SHARE model for the decision conversation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wo people exchanging a signed document across a polished desk."/>
          <p:cNvPicPr>
            <a:picLocks noChangeAspect="1"/>
          </p:cNvPicPr>
          <p:nvPr/>
        </p:nvPicPr>
        <p:blipFill>
          <a:blip r:embed="rId3"/>
          <a:srcRect l="29259" r="29259"/>
          <a:stretch/>
        </p:blipFill>
        <p:spPr>
          <a:xfrm>
            <a:off x="5943600" y="0"/>
            <a:ext cx="32004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  CLAIMS RELEVANCE</a:t>
            </a:r>
            <a:endParaRPr lang="en-US" sz="12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75488"/>
            <a:ext cx="50749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SDM meets medical necessity</a:t>
            </a:r>
            <a:endParaRPr lang="en-US" sz="2200" dirty="0"/>
          </a:p>
        </p:txBody>
      </p:sp>
      <p:sp>
        <p:nvSpPr>
          <p:cNvPr id="5" name="sea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0"/>
            <a:ext cx="45720" cy="514350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8640" y="1371600"/>
            <a:ext cx="5074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necessity turns on documentation. Adjusters weigh whether records show a service was clinically appropriate — and a shared decision leaves exactly that trail.</a:t>
            </a:r>
            <a:endParaRPr lang="en-US" sz="1400" dirty="0"/>
          </a:p>
        </p:txBody>
      </p:sp>
      <p:sp>
        <p:nvSpPr>
          <p:cNvPr id="7" name="diamo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548640" y="2560320"/>
            <a:ext cx="146304" cy="146304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68680" y="2459736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 considered — </a:t>
            </a:r>
            <a:r>
              <a:rPr lang="en-US" sz="12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Alternatives and conservative care attempts are on record.</a:t>
            </a:r>
            <a:endParaRPr lang="en-US" sz="1300" dirty="0"/>
          </a:p>
        </p:txBody>
      </p:sp>
      <p:sp>
        <p:nvSpPr>
          <p:cNvPr id="9" name="diamo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548640" y="3127248"/>
            <a:ext cx="146304" cy="146304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68680" y="3026664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Rationale documented — </a:t>
            </a:r>
            <a:r>
              <a:rPr lang="en-US" sz="12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option, tied to the patient's condition and goals.</a:t>
            </a:r>
            <a:endParaRPr lang="en-US" sz="1300" dirty="0"/>
          </a:p>
        </p:txBody>
      </p:sp>
      <p:sp>
        <p:nvSpPr>
          <p:cNvPr id="11" name="diamo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548640" y="3694176"/>
            <a:ext cx="146304" cy="146304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68680" y="3593592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Guideline alignment — </a:t>
            </a:r>
            <a:r>
              <a:rPr lang="en-US" sz="12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 maps to evidence-based criteria and policy terms.</a:t>
            </a:r>
            <a:endParaRPr lang="en-US" sz="1300" dirty="0"/>
          </a:p>
        </p:txBody>
      </p:sp>
      <p:sp>
        <p:nvSpPr>
          <p:cNvPr id="13" name="diamo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548640" y="4261104"/>
            <a:ext cx="146304" cy="146304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68680" y="416052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Consent confirmed — </a:t>
            </a:r>
            <a:r>
              <a:rPr lang="en-US" sz="12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verified, reducing disputes on appeal.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FIELD GUIDE FOR ADJUSTERS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shared decisions in the record</a:t>
            </a:r>
            <a:endParaRPr lang="en-US" sz="2400" dirty="0"/>
          </a:p>
        </p:txBody>
      </p:sp>
      <p:sp>
        <p:nvSpPr>
          <p:cNvPr id="4" name="flag col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54480"/>
            <a:ext cx="3931920" cy="3063240"/>
          </a:xfrm>
          <a:prstGeom prst="rect">
            <a:avLst/>
          </a:prstGeom>
          <a:solidFill>
            <a:srgbClr val="3A0E0E"/>
          </a:solidFill>
          <a:ln w="15875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flag head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54480"/>
            <a:ext cx="3931920" cy="457200"/>
          </a:xfrm>
          <a:prstGeom prst="rect">
            <a:avLst/>
          </a:prstGeom>
          <a:solidFill>
            <a:srgbClr val="6E141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5544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Signals of a sound decision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04672" y="2121408"/>
            <a:ext cx="3474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 and alternatives are named</a:t>
            </a:r>
            <a:endParaRPr lang="en-US" sz="1250" dirty="0"/>
          </a:p>
          <a:p>
            <a:pPr marL="152400" indent="-1524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Benefits, harms, and risks are discussed</a:t>
            </a:r>
            <a:endParaRPr lang="en-US" sz="1250" dirty="0"/>
          </a:p>
          <a:p>
            <a:pPr marL="152400" indent="-1524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goals and preferences are noted</a:t>
            </a:r>
            <a:endParaRPr lang="en-US" sz="1250" dirty="0"/>
          </a:p>
          <a:p>
            <a:pPr marL="152400" indent="-1524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Teach-back or confirmed understanding</a:t>
            </a:r>
            <a:endParaRPr lang="en-US" sz="1250" dirty="0"/>
          </a:p>
          <a:p>
            <a:pPr marL="152400" indent="-1524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clear, dated plan with follow-up</a:t>
            </a:r>
            <a:endParaRPr lang="en-US" sz="1250" dirty="0"/>
          </a:p>
        </p:txBody>
      </p:sp>
      <p:sp>
        <p:nvSpPr>
          <p:cNvPr id="8" name="flag col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554480"/>
            <a:ext cx="3931920" cy="3063240"/>
          </a:xfrm>
          <a:prstGeom prst="rect">
            <a:avLst/>
          </a:prstGeom>
          <a:solidFill>
            <a:srgbClr val="1C0505"/>
          </a:solidFill>
          <a:ln w="15875">
            <a:solidFill>
              <a:srgbClr val="C89A93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flag head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554480"/>
            <a:ext cx="3931920" cy="457200"/>
          </a:xfrm>
          <a:prstGeom prst="rect">
            <a:avLst/>
          </a:prstGeom>
          <a:solidFill>
            <a:srgbClr val="6E141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92040" y="15544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C89A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Gaps that warrant a closer look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919472" y="2121408"/>
            <a:ext cx="3474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one option, no alternatives noted</a:t>
            </a:r>
            <a:endParaRPr lang="en-US" sz="1250" dirty="0"/>
          </a:p>
          <a:p>
            <a:pPr marL="152400" indent="-1524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documented risks or trade-offs</a:t>
            </a:r>
            <a:endParaRPr lang="en-US" sz="1250" dirty="0"/>
          </a:p>
          <a:p>
            <a:pPr marL="152400" indent="-1524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Consent form signed with no discussion</a:t>
            </a:r>
            <a:endParaRPr lang="en-US" sz="1250" dirty="0"/>
          </a:p>
          <a:p>
            <a:pPr marL="152400" indent="-1524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escalated before conservative steps</a:t>
            </a:r>
            <a:endParaRPr lang="en-US" sz="1250" dirty="0"/>
          </a:p>
          <a:p>
            <a:pPr marL="152400" indent="-1524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understanding never confirmed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AT THE BEDSIDE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Core communication techniques</a:t>
            </a:r>
            <a:endParaRPr lang="en-US" sz="2600" dirty="0"/>
          </a:p>
        </p:txBody>
      </p:sp>
      <p:sp>
        <p:nvSpPr>
          <p:cNvPr id="4" name="c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00200"/>
            <a:ext cx="2606040" cy="141732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ct top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00200"/>
            <a:ext cx="2606040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9808" y="176479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Ask–Tell–Ask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49808" y="214884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the patient knows, share information, then ask them to reflect it back.</a:t>
            </a:r>
            <a:endParaRPr lang="en-US" sz="1150" dirty="0"/>
          </a:p>
        </p:txBody>
      </p:sp>
      <p:sp>
        <p:nvSpPr>
          <p:cNvPr id="8" name="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5848" y="1600200"/>
            <a:ext cx="2606040" cy="141732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ct top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5848" y="1600200"/>
            <a:ext cx="2606040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557016" y="176479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Open-ended questions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557016" y="214884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“What matters most to you about this decision?” invites real priorities.</a:t>
            </a:r>
            <a:endParaRPr lang="en-US" sz="1150" dirty="0"/>
          </a:p>
        </p:txBody>
      </p:sp>
      <p:sp>
        <p:nvSpPr>
          <p:cNvPr id="12" name="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63056" y="1600200"/>
            <a:ext cx="2606040" cy="141732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ct to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63056" y="1600200"/>
            <a:ext cx="2606040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364224" y="176479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Plain language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364224" y="214884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clinical jargon for everyday words and concrete examples.</a:t>
            </a:r>
            <a:endParaRPr lang="en-US" sz="1150" dirty="0"/>
          </a:p>
        </p:txBody>
      </p:sp>
      <p:sp>
        <p:nvSpPr>
          <p:cNvPr id="16" name="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218688"/>
            <a:ext cx="2606040" cy="141732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ct to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218688"/>
            <a:ext cx="2606040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49808" y="33832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Present balanced options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49808" y="3767328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 out benefits and harms evenly so the choice isn't steered.</a:t>
            </a:r>
            <a:endParaRPr lang="en-US" sz="1150" dirty="0"/>
          </a:p>
        </p:txBody>
      </p:sp>
      <p:sp>
        <p:nvSpPr>
          <p:cNvPr id="20" name="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5848" y="3218688"/>
            <a:ext cx="2606040" cy="141732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ct to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5848" y="3218688"/>
            <a:ext cx="2606040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557016" y="33832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Elicit values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557016" y="3767328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goals, fears, and trade-offs the patient is willing to make.</a:t>
            </a:r>
            <a:endParaRPr lang="en-US" sz="1150" dirty="0"/>
          </a:p>
        </p:txBody>
      </p:sp>
      <p:sp>
        <p:nvSpPr>
          <p:cNvPr id="24" name="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63056" y="3218688"/>
            <a:ext cx="2606040" cy="1417320"/>
          </a:xfrm>
          <a:prstGeom prst="rect">
            <a:avLst/>
          </a:prstGeom>
          <a:solidFill>
            <a:srgbClr val="3A0E0E"/>
          </a:solidFill>
          <a:ln w="12700">
            <a:solidFill>
              <a:srgbClr val="C9A24B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ct to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63056" y="3218688"/>
            <a:ext cx="2606040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364224" y="33832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87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Confirm &amp; document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364224" y="3767328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5E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the agreed plan and capture it clearly in the record.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 PUTTING IT TO WORK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Applying SDM to claims review</a:t>
            </a:r>
            <a:endParaRPr lang="en-US" sz="2600" dirty="0"/>
          </a:p>
        </p:txBody>
      </p:sp>
      <p:sp>
        <p:nvSpPr>
          <p:cNvPr id="4" name="apply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783080"/>
            <a:ext cx="1463040" cy="2788920"/>
          </a:xfrm>
          <a:prstGeom prst="rect">
            <a:avLst/>
          </a:prstGeom>
          <a:solidFill>
            <a:srgbClr val="3A0E0E"/>
          </a:solidFill>
          <a:ln w="12700">
            <a:solidFill>
              <a:srgbClr val="6E1414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94944" y="1984248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tick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2679192"/>
            <a:ext cx="457200" cy="2743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13232" y="2807208"/>
            <a:ext cx="11521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Look for the conversation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13232" y="3566160"/>
            <a:ext cx="11521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records for options weighed, not just the service billed.</a:t>
            </a:r>
            <a:endParaRPr lang="en-US" sz="1050" dirty="0"/>
          </a:p>
        </p:txBody>
      </p:sp>
      <p:sp>
        <p:nvSpPr>
          <p:cNvPr id="9" name="apply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94560" y="1783080"/>
            <a:ext cx="1463040" cy="2788920"/>
          </a:xfrm>
          <a:prstGeom prst="rect">
            <a:avLst/>
          </a:prstGeom>
          <a:solidFill>
            <a:srgbClr val="3A0E0E"/>
          </a:solidFill>
          <a:ln w="12700">
            <a:solidFill>
              <a:srgbClr val="6E1414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340864" y="1984248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000" dirty="0"/>
          </a:p>
        </p:txBody>
      </p:sp>
      <p:sp>
        <p:nvSpPr>
          <p:cNvPr id="11" name="tick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59152" y="2679192"/>
            <a:ext cx="457200" cy="2743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359152" y="2807208"/>
            <a:ext cx="11521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Check the rationale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359152" y="3566160"/>
            <a:ext cx="11521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reasoning ties the choice to the patient's condition and goals.</a:t>
            </a:r>
            <a:endParaRPr lang="en-US" sz="1050" dirty="0"/>
          </a:p>
        </p:txBody>
      </p:sp>
      <p:sp>
        <p:nvSpPr>
          <p:cNvPr id="14" name="apply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0480" y="1783080"/>
            <a:ext cx="1463040" cy="2788920"/>
          </a:xfrm>
          <a:prstGeom prst="rect">
            <a:avLst/>
          </a:prstGeom>
          <a:solidFill>
            <a:srgbClr val="3A0E0E"/>
          </a:solidFill>
          <a:ln w="12700">
            <a:solidFill>
              <a:srgbClr val="6E1414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986784" y="1984248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000" dirty="0"/>
          </a:p>
        </p:txBody>
      </p:sp>
      <p:sp>
        <p:nvSpPr>
          <p:cNvPr id="16" name="tick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05072" y="2679192"/>
            <a:ext cx="457200" cy="2743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005072" y="2807208"/>
            <a:ext cx="11521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Assess consent quality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005072" y="3566160"/>
            <a:ext cx="11521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understanding was confirmed — not just a form signed.</a:t>
            </a:r>
            <a:endParaRPr lang="en-US" sz="1050" dirty="0"/>
          </a:p>
        </p:txBody>
      </p:sp>
      <p:sp>
        <p:nvSpPr>
          <p:cNvPr id="19" name="apply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0" y="1783080"/>
            <a:ext cx="1463040" cy="2788920"/>
          </a:xfrm>
          <a:prstGeom prst="rect">
            <a:avLst/>
          </a:prstGeom>
          <a:solidFill>
            <a:srgbClr val="3A0E0E"/>
          </a:solidFill>
          <a:ln w="12700">
            <a:solidFill>
              <a:srgbClr val="6E1414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632704" y="1984248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000" dirty="0"/>
          </a:p>
        </p:txBody>
      </p:sp>
      <p:sp>
        <p:nvSpPr>
          <p:cNvPr id="21" name="tick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50992" y="2679192"/>
            <a:ext cx="457200" cy="2743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650992" y="2807208"/>
            <a:ext cx="11521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Weigh against guidelines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5650992" y="3566160"/>
            <a:ext cx="11521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the documented decision to medical-necessity criteria.</a:t>
            </a:r>
            <a:endParaRPr lang="en-US" sz="1050" dirty="0"/>
          </a:p>
        </p:txBody>
      </p:sp>
      <p:sp>
        <p:nvSpPr>
          <p:cNvPr id="24" name="apply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0" y="1783080"/>
            <a:ext cx="1463040" cy="2788920"/>
          </a:xfrm>
          <a:prstGeom prst="rect">
            <a:avLst/>
          </a:prstGeom>
          <a:solidFill>
            <a:srgbClr val="3A0E0E"/>
          </a:solidFill>
          <a:ln w="12700">
            <a:solidFill>
              <a:srgbClr val="6E1414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278624" y="1984248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3000" dirty="0"/>
          </a:p>
        </p:txBody>
      </p:sp>
      <p:sp>
        <p:nvSpPr>
          <p:cNvPr id="26" name="tick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6912" y="2679192"/>
            <a:ext cx="457200" cy="2743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296912" y="2807208"/>
            <a:ext cx="11521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Request specifics, not more paper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7296912" y="3566160"/>
            <a:ext cx="11521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gaps appear, ask for the decision detail that resolves them.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394960" cy="5143500"/>
          </a:xfrm>
          <a:prstGeom prst="rect">
            <a:avLst/>
          </a:prstGeom>
          <a:solidFill>
            <a:srgbClr val="1A0404">
              <a:alpha val="8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4864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CLOSING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914400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5EBD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5" name="diamo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640080" y="1865376"/>
            <a:ext cx="164592" cy="16459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1755648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300"/>
              </a:spcAft>
              <a:buNone/>
            </a:pPr>
            <a:r>
              <a:rPr lang="en-US" sz="145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Deciding together is documentation.  </a:t>
            </a:r>
            <a:endParaRPr lang="en-US" sz="1450" dirty="0"/>
          </a:p>
          <a:p>
            <a:pPr marL="0" indent="0">
              <a:lnSpc>
                <a:spcPct val="108000"/>
              </a:lnSpc>
              <a:spcAft>
                <a:spcPts val="300"/>
              </a:spcAft>
              <a:buNone/>
            </a:pPr>
            <a:r>
              <a:rPr lang="en-US" sz="12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decisions leave the record of options, reasoning, and consent that claims review depends on.</a:t>
            </a:r>
            <a:endParaRPr lang="en-US" sz="1450" dirty="0"/>
          </a:p>
        </p:txBody>
      </p:sp>
      <p:sp>
        <p:nvSpPr>
          <p:cNvPr id="7" name="diamo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640080" y="2916936"/>
            <a:ext cx="164592" cy="16459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2807208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300"/>
              </a:spcAft>
              <a:buNone/>
            </a:pPr>
            <a:r>
              <a:rPr lang="en-US" sz="145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frameworks make it repeatable.  </a:t>
            </a:r>
            <a:endParaRPr lang="en-US" sz="1450" dirty="0"/>
          </a:p>
          <a:p>
            <a:pPr marL="0" indent="0">
              <a:lnSpc>
                <a:spcPct val="108000"/>
              </a:lnSpc>
              <a:spcAft>
                <a:spcPts val="300"/>
              </a:spcAft>
              <a:buNone/>
            </a:pPr>
            <a:r>
              <a:rPr lang="en-US" sz="12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SHARE, the Ottawa framework, decision aids, and teach-back structure the conversation reliably.</a:t>
            </a:r>
            <a:endParaRPr lang="en-US" sz="1450" dirty="0"/>
          </a:p>
        </p:txBody>
      </p:sp>
      <p:sp>
        <p:nvSpPr>
          <p:cNvPr id="9" name="diamo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0000">
            <a:off x="640080" y="3968496"/>
            <a:ext cx="164592" cy="164592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05840" y="3858768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300"/>
              </a:spcAft>
              <a:buNone/>
            </a:pPr>
            <a:r>
              <a:rPr lang="en-US" sz="1450" b="1" dirty="0">
                <a:solidFill>
                  <a:srgbClr val="E8C8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for the decision, not just the service.  </a:t>
            </a:r>
            <a:endParaRPr lang="en-US" sz="1450" dirty="0"/>
          </a:p>
          <a:p>
            <a:pPr marL="0" indent="0">
              <a:lnSpc>
                <a:spcPct val="108000"/>
              </a:lnSpc>
              <a:spcAft>
                <a:spcPts val="300"/>
              </a:spcAft>
              <a:buNone/>
            </a:pPr>
            <a:r>
              <a:rPr lang="en-US" sz="1250" dirty="0">
                <a:solidFill>
                  <a:srgbClr val="D8C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strongest signal of medical necessity is a well-documented, values-based choice.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20476</TotalTime>
  <Words>1236</Words>
  <Application>Microsoft Office PowerPoint</Application>
  <PresentationFormat>On-screen Show (16:9)</PresentationFormat>
  <Paragraphs>184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Georgia</vt:lpstr>
      <vt:lpstr>Office Theme</vt:lpstr>
      <vt:lpstr>Patient Communication &amp; Shared Decision-Making</vt:lpstr>
      <vt:lpstr>Better talks, better records</vt:lpstr>
      <vt:lpstr>What shared decision-making is</vt:lpstr>
      <vt:lpstr>The SHARE Approach: five essential steps</vt:lpstr>
      <vt:lpstr>The Ottawa Decision Support Framework</vt:lpstr>
      <vt:lpstr>Patient decision aids</vt:lpstr>
      <vt:lpstr>Teach-back: confirming understanding</vt:lpstr>
      <vt:lpstr>Health literacy and informed consent</vt:lpstr>
      <vt:lpstr>What the research shows</vt:lpstr>
      <vt:lpstr>SDM meets medical necessity</vt:lpstr>
      <vt:lpstr>Reading shared decisions in the record</vt:lpstr>
      <vt:lpstr>Core communication techniques</vt:lpstr>
      <vt:lpstr>Applying SDM to claims review</vt:lpstr>
      <vt:lpstr>Key takeaways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Sherry-Ann Brown MD PhD FACC FAHA</dc:creator>
  <cp:lastModifiedBy>Sherry-Ann Brown MD PhD FACC FAHA</cp:lastModifiedBy>
  <cp:revision>2</cp:revision>
  <dcterms:created xsi:type="dcterms:W3CDTF">2026-07-16T17:56:41Z</dcterms:created>
  <dcterms:modified xsi:type="dcterms:W3CDTF">2026-08-26T21:20:54Z</dcterms:modified>
</cp:coreProperties>
</file>