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90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2306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68580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2306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03504" y="3127248"/>
            <a:ext cx="82296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E">
    <p:bg>
      <p:bgPr>
        <a:solidFill>
          <a:srgbClr val="2306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66928" y="841248"/>
            <a:ext cx="48463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7939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s/image-4aafa73fd3459fbd365b16a0e945d8d5.jpg"/>
          <p:cNvPicPr>
            <a:picLocks noChangeAspect="1"/>
          </p:cNvPicPr>
          <p:nvPr/>
        </p:nvPicPr>
        <p:blipFill>
          <a:blip r:embed="rId3"/>
          <a:srcRect t="7813" b="781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0407">
              <a:alpha val="5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lower 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674620"/>
            <a:ext cx="9144000" cy="2468880"/>
          </a:xfrm>
          <a:prstGeom prst="rect">
            <a:avLst/>
          </a:prstGeom>
          <a:solidFill>
            <a:srgbClr val="160305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40080" y="2798064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E4C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EVIDENCE  ·  COST  ·  COVERAGE</a:t>
            </a:r>
            <a:endParaRPr lang="en-US" sz="13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603504" y="3127248"/>
            <a:ext cx="8229600" cy="1188720"/>
          </a:xfrm>
          <a:prstGeom prst="rect">
            <a:avLst/>
          </a:prstGeom>
          <a:noFill/>
          <a:ln/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Obesity, Cardiometabolic Health</a:t>
            </a:r>
            <a:endParaRPr lang="en-US" sz="3800" dirty="0"/>
          </a:p>
          <a:p>
            <a:pPr marL="0" indent="0" algn="l">
              <a:buNone/>
            </a:pPr>
            <a:r>
              <a:rPr lang="en-US" sz="380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&amp; GLP-1 Therapies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640080" y="448056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briefing for insurance adjusters  —  July 2026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306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8E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66928" y="329184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GLP-1s Matter to Insurers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8321040" y="4828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66928" y="1481328"/>
            <a:ext cx="4617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4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drug class is reshaping pharmacy spend, morbidity risk, and coverage policy at the same time. GLP-1 receptor agonists deliver proven weight loss and cardiovascular benefit — at a cost and scale that strain every payer.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566928" y="2926080"/>
            <a:ext cx="4617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Utilization is surging across diabetes and obesity indications</a:t>
            </a:r>
            <a:endParaRPr lang="en-US" sz="13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costs run into four figures and treatment is long-term</a:t>
            </a:r>
            <a:endParaRPr lang="en-US" sz="13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mandates and Medicare programs are expanding fast</a:t>
            </a:r>
            <a:endParaRPr lang="en-US" sz="1300" dirty="0"/>
          </a:p>
        </p:txBody>
      </p:sp>
      <p:sp>
        <p:nvSpPr>
          <p:cNvPr id="8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40680" y="1417320"/>
            <a:ext cx="3154680" cy="100584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40680" y="1417320"/>
            <a:ext cx="73152" cy="1005840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669280" y="150876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$70B+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5669280" y="1947672"/>
            <a:ext cx="2788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GLP-1 market in 2025, projected $87–101B in 2026</a:t>
            </a:r>
            <a:endParaRPr lang="en-US" sz="1050" dirty="0"/>
          </a:p>
        </p:txBody>
      </p:sp>
      <p:sp>
        <p:nvSpPr>
          <p:cNvPr id="12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40680" y="2523744"/>
            <a:ext cx="3154680" cy="100584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40680" y="2523744"/>
            <a:ext cx="73152" cy="1005840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669280" y="2615184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$600–$1,349</a:t>
            </a:r>
            <a:endParaRPr lang="en-US" sz="2500" dirty="0"/>
          </a:p>
        </p:txBody>
      </p:sp>
      <p:sp>
        <p:nvSpPr>
          <p:cNvPr id="15" name="Text 13"/>
          <p:cNvSpPr/>
          <p:nvPr/>
        </p:nvSpPr>
        <p:spPr>
          <a:xfrm>
            <a:off x="5669280" y="3054096"/>
            <a:ext cx="2788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monthly list price per patient</a:t>
            </a:r>
            <a:endParaRPr lang="en-US" sz="1050" dirty="0"/>
          </a:p>
        </p:txBody>
      </p:sp>
      <p:sp>
        <p:nvSpPr>
          <p:cNvPr id="16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40680" y="3630168"/>
            <a:ext cx="3154680" cy="100584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40680" y="3630168"/>
            <a:ext cx="73152" cy="1005840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669280" y="3721608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46.8%</a:t>
            </a:r>
            <a:endParaRPr lang="en-US" sz="2500" dirty="0"/>
          </a:p>
        </p:txBody>
      </p:sp>
      <p:sp>
        <p:nvSpPr>
          <p:cNvPr id="19" name="Text 17"/>
          <p:cNvSpPr/>
          <p:nvPr/>
        </p:nvSpPr>
        <p:spPr>
          <a:xfrm>
            <a:off x="5669280" y="4160520"/>
            <a:ext cx="2788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of the U.S. drug-spend increase tied to weight-loss therapy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306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8E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66928" y="329184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SCIENCE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GLP-1 Therapies Are &amp; How They Work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8321040" y="4828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100" dirty="0"/>
          </a:p>
        </p:txBody>
      </p:sp>
      <p:pic>
        <p:nvPicPr>
          <p:cNvPr id="6" name="Image 0" descr="Abstract illustration of a GLP-1 peptide hormone and its recepto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550" y="1737360"/>
            <a:ext cx="3086100" cy="2057400"/>
          </a:xfrm>
          <a:prstGeom prst="rect">
            <a:avLst/>
          </a:prstGeom>
        </p:spPr>
      </p:pic>
      <p:sp>
        <p:nvSpPr>
          <p:cNvPr id="7" name="image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41264" y="1737360"/>
            <a:ext cx="3090672" cy="2057400"/>
          </a:xfrm>
          <a:prstGeom prst="rect">
            <a:avLst/>
          </a:prstGeom>
          <a:ln w="15875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5541264" y="3877056"/>
            <a:ext cx="3090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GLP-1 peptide and its receptor — the target of these therapies.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66928" y="148132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natural gut hormone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566928" y="1773936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is an incretin your body releases after eating — a “fullness thermostat” that signals satiety and steadies blood sugar.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66928" y="2276856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drugs mimic it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566928" y="2569464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receptor agonists suppress appetite via the brain, slow gastric emptying, boost glucose-dependent insulin, and curb glucagon.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66928" y="3072384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Dual agonists go further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566928" y="3364992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Tirzepatide adds GIP activation, driving greater weight loss than GLP-1 alone.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66928" y="3867912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it's taken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566928" y="416052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once-weekly self-injected pen; oral formulations are now emerging.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306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8E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66928" y="329184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LANDSCAPE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Major GLP-1 Medications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8321040" y="4828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1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572768"/>
          <a:ext cx="6766560" cy="9144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5EBDC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Brand</a:t>
                      </a:r>
                      <a:endParaRPr lang="en-US" sz="13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162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5EBDC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Molecule</a:t>
                      </a:r>
                      <a:endParaRPr lang="en-US" sz="13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162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5EBDC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Primary Indication</a:t>
                      </a:r>
                      <a:endParaRPr lang="en-US" sz="13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162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5EBDC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List / mo</a:t>
                      </a:r>
                      <a:endParaRPr lang="en-US" sz="13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162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E4C878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Ozempic</a:t>
                      </a:r>
                      <a:endParaRPr lang="en-US" sz="125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5EBD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semaglutide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5EBD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Type 2 diabetes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E4C87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~$935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11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E4C878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Wegovy</a:t>
                      </a:r>
                      <a:endParaRPr lang="en-US" sz="125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62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5EBD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semaglutide 2.4 mg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62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5EBD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Obesity / CV risk reduction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62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E4C87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~$1,349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62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E4C878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Mounjaro</a:t>
                      </a:r>
                      <a:endParaRPr lang="en-US" sz="125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5EBD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tirzepatide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5EBD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Type 2 diabetes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E4C87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~$1,069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11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E4C878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Zepbound</a:t>
                      </a:r>
                      <a:endParaRPr lang="en-US" sz="125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62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5EBD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tirzepatide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62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5EBD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Obesity / sleep apnea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62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E4C87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~$1,059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162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E4C878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Rybelsus</a:t>
                      </a:r>
                      <a:endParaRPr lang="en-US" sz="125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5EBD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oral semaglutide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F5EBD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Type 2 diabetes (oral)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11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E4C87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~$900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3060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811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maker no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543800" y="1572768"/>
            <a:ext cx="1051560" cy="2798064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Injection p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6096" y="2014164"/>
            <a:ext cx="886968" cy="1047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607808" y="2395728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makers dominate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7607808" y="3035808"/>
            <a:ext cx="914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10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Semaglutide</a:t>
            </a:r>
            <a:endParaRPr lang="en-US" sz="1050" dirty="0"/>
          </a:p>
          <a:p>
            <a:pPr marL="0" indent="0" algn="ctr">
              <a:lnSpc>
                <a:spcPct val="102000"/>
              </a:lnSpc>
              <a:buNone/>
            </a:pPr>
            <a:r>
              <a:rPr lang="en-US" sz="10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Novo Nordisk</a:t>
            </a:r>
            <a:endParaRPr lang="en-US" sz="1050" dirty="0"/>
          </a:p>
          <a:p>
            <a:pPr marL="0" indent="0" algn="ctr">
              <a:lnSpc>
                <a:spcPct val="102000"/>
              </a:lnSpc>
              <a:buNone/>
            </a:pPr>
            <a:endParaRPr lang="en-US" sz="1050" dirty="0"/>
          </a:p>
          <a:p>
            <a:pPr marL="0" indent="0" algn="ctr">
              <a:lnSpc>
                <a:spcPct val="102000"/>
              </a:lnSpc>
              <a:buNone/>
            </a:pPr>
            <a:r>
              <a:rPr lang="en-US" sz="10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Tirzepatide</a:t>
            </a:r>
            <a:endParaRPr lang="en-US" sz="1050" dirty="0"/>
          </a:p>
          <a:p>
            <a:pPr marL="0" indent="0" algn="ctr">
              <a:lnSpc>
                <a:spcPct val="102000"/>
              </a:lnSpc>
              <a:buNone/>
            </a:pPr>
            <a:r>
              <a:rPr lang="en-US" sz="10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 Lilly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566928" y="4443984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prices are 2026 U.S. figures; actual paid cost varies widely by coverage.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306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8E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66928" y="329184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EFFICACY · SURMOUNT-5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Head-to-Head Weight Loss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8321040" y="4828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icon medallio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384048"/>
            <a:ext cx="822960" cy="822960"/>
          </a:xfrm>
          <a:prstGeom prst="ellipse">
            <a:avLst/>
          </a:prstGeom>
          <a:solidFill>
            <a:srgbClr val="230609"/>
          </a:solidFill>
          <a:ln w="254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icons/sca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762" y="556277"/>
            <a:ext cx="510235" cy="47850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66928" y="1481328"/>
            <a:ext cx="7955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large randomized head-to-head trial (751 adults with obesity, no diabetes; 72 weeks) directly compared the two leading agents at maximum tolerated dose.</a:t>
            </a:r>
            <a:endParaRPr lang="en-US" sz="1350" dirty="0"/>
          </a:p>
        </p:txBody>
      </p:sp>
      <p:sp>
        <p:nvSpPr>
          <p:cNvPr id="9" name="compar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286000"/>
            <a:ext cx="3291840" cy="16002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95528" y="2432304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Tirzepatide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68096" y="269748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−20.2%</a:t>
            </a:r>
            <a:endParaRPr lang="en-US" sz="4400" dirty="0"/>
          </a:p>
        </p:txBody>
      </p:sp>
      <p:sp>
        <p:nvSpPr>
          <p:cNvPr id="12" name="Text 9"/>
          <p:cNvSpPr/>
          <p:nvPr/>
        </p:nvSpPr>
        <p:spPr>
          <a:xfrm>
            <a:off x="795528" y="3419856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body weight at 72 weeks (~22.8 kg)</a:t>
            </a:r>
            <a:endParaRPr lang="en-US" sz="1050" dirty="0"/>
          </a:p>
        </p:txBody>
      </p:sp>
      <p:sp>
        <p:nvSpPr>
          <p:cNvPr id="13" name="compare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33088" y="2286000"/>
            <a:ext cx="3291840" cy="16002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361688" y="2432304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Semaglutide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334256" y="269748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−13.7%</a:t>
            </a:r>
            <a:endParaRPr lang="en-US" sz="4400" dirty="0"/>
          </a:p>
        </p:txBody>
      </p:sp>
      <p:sp>
        <p:nvSpPr>
          <p:cNvPr id="16" name="Text 13"/>
          <p:cNvSpPr/>
          <p:nvPr/>
        </p:nvSpPr>
        <p:spPr>
          <a:xfrm>
            <a:off x="4361688" y="3419856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body weight at 72 weeks (~15.0 kg)</a:t>
            </a:r>
            <a:endParaRPr lang="en-US" sz="1050" dirty="0"/>
          </a:p>
        </p:txBody>
      </p:sp>
      <p:sp>
        <p:nvSpPr>
          <p:cNvPr id="17" name="str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4069080"/>
            <a:ext cx="6309360" cy="566928"/>
          </a:xfrm>
          <a:prstGeom prst="rect">
            <a:avLst/>
          </a:prstGeom>
          <a:solidFill>
            <a:srgbClr val="5A1620"/>
          </a:solidFill>
          <a:ln w="12700">
            <a:solidFill>
              <a:srgbClr val="9A7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731520" y="4069080"/>
            <a:ext cx="6035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≥25% weight loss: </a:t>
            </a:r>
            <a:r>
              <a:rPr lang="en-US" sz="1150" b="1" dirty="0">
                <a:solidFill>
                  <a:srgbClr val="E4C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31.6% on tirzepatide vs 16.1% on semaglutide</a:t>
            </a:r>
            <a:r>
              <a:rPr lang="en-US" sz="1150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fewer discontinuations on tirzepatide (6.1% vs 8.0%)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566928" y="485546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Aronne et al., NEJM 2025 (open-label, manufacturer-sponsored).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306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8E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66928" y="329184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CARDIOVASCULAR · SELECT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Proven Heart Benefit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8321040" y="4828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icon medallio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384048"/>
            <a:ext cx="822960" cy="822960"/>
          </a:xfrm>
          <a:prstGeom prst="ellipse">
            <a:avLst/>
          </a:prstGeom>
          <a:solidFill>
            <a:srgbClr val="230609"/>
          </a:solidFill>
          <a:ln w="254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icons/he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762" y="618190"/>
            <a:ext cx="510235" cy="35467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66928" y="1481328"/>
            <a:ext cx="7955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enrolled 17,604 people with obesity and established heart disease but without diabetes — establishing that semaglutide protects the heart beyond weight loss alone.</a:t>
            </a:r>
            <a:endParaRPr lang="en-US" sz="1350" dirty="0"/>
          </a:p>
        </p:txBody>
      </p:sp>
      <p:sp>
        <p:nvSpPr>
          <p:cNvPr id="9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286000"/>
            <a:ext cx="2651760" cy="141732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49808" y="2432304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−20%</a:t>
            </a:r>
            <a:endParaRPr lang="en-US" sz="4000" dirty="0"/>
          </a:p>
        </p:txBody>
      </p:sp>
      <p:sp>
        <p:nvSpPr>
          <p:cNvPr id="11" name="Text 8"/>
          <p:cNvSpPr/>
          <p:nvPr/>
        </p:nvSpPr>
        <p:spPr>
          <a:xfrm>
            <a:off x="768096" y="312724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adverse cardiovascular events (MACE), HR 0.80, p&lt;0.001</a:t>
            </a:r>
            <a:endParaRPr lang="en-US" sz="1100" dirty="0"/>
          </a:p>
        </p:txBody>
      </p:sp>
      <p:sp>
        <p:nvSpPr>
          <p:cNvPr id="12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55848" y="2286000"/>
            <a:ext cx="2651760" cy="141732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3538728" y="2432304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−15%</a:t>
            </a:r>
            <a:endParaRPr lang="en-US" sz="4000" dirty="0"/>
          </a:p>
        </p:txBody>
      </p:sp>
      <p:sp>
        <p:nvSpPr>
          <p:cNvPr id="14" name="Text 11"/>
          <p:cNvSpPr/>
          <p:nvPr/>
        </p:nvSpPr>
        <p:spPr>
          <a:xfrm>
            <a:off x="3557016" y="312724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All-cause mortality</a:t>
            </a:r>
            <a:endParaRPr lang="en-US" sz="1100" dirty="0"/>
          </a:p>
        </p:txBody>
      </p:sp>
      <p:sp>
        <p:nvSpPr>
          <p:cNvPr id="15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4768" y="2286000"/>
            <a:ext cx="2651760" cy="141732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327648" y="2432304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−18%</a:t>
            </a:r>
            <a:endParaRPr lang="en-US" sz="4000" dirty="0"/>
          </a:p>
        </p:txBody>
      </p:sp>
      <p:sp>
        <p:nvSpPr>
          <p:cNvPr id="17" name="Text 14"/>
          <p:cNvSpPr/>
          <p:nvPr/>
        </p:nvSpPr>
        <p:spPr>
          <a:xfrm>
            <a:off x="6345936" y="312724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Heart-failure hospitalizations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566928" y="3977640"/>
            <a:ext cx="8001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E4C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First-in-class approval:  </a:t>
            </a:r>
            <a:r>
              <a:rPr lang="en-US" sz="1250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FDA cleared Wegovy for cardiovascular risk reduction — a first for any obesity medicine. Tirzepatide's CV outcomes trial (SURMOUNT-MMO) is ongoing.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306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8E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66928" y="329184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METABOLIC HEALTH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Beyond Weight: Cardiometabolic Gains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8321040" y="4828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icon medallio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384048"/>
            <a:ext cx="822960" cy="822960"/>
          </a:xfrm>
          <a:prstGeom prst="ellipse">
            <a:avLst/>
          </a:prstGeom>
          <a:solidFill>
            <a:srgbClr val="230609"/>
          </a:solidFill>
          <a:ln w="254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icons/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762" y="588210"/>
            <a:ext cx="510235" cy="414636"/>
          </a:xfrm>
          <a:prstGeom prst="rect">
            <a:avLst/>
          </a:prstGeom>
        </p:spPr>
      </p:pic>
      <p:sp>
        <p:nvSpPr>
          <p:cNvPr id="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536192"/>
            <a:ext cx="2615184" cy="13716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536192"/>
            <a:ext cx="2615184" cy="64008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31520" y="168249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Glycemic control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31520" y="201168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agents lower HbA1c; tirzepatide's dual action delivers the greater reduction.</a:t>
            </a:r>
            <a:endParaRPr lang="en-US" sz="1100" dirty="0"/>
          </a:p>
        </p:txBody>
      </p:sp>
      <p:sp>
        <p:nvSpPr>
          <p:cNvPr id="12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00984" y="1536192"/>
            <a:ext cx="2615184" cy="13716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00984" y="1536192"/>
            <a:ext cx="2615184" cy="64008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3465576" y="168249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factors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3465576" y="201168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Improvements in blood pressure, lipids, and waist circumference accompany weight loss.</a:t>
            </a:r>
            <a:endParaRPr lang="en-US" sz="1100" dirty="0"/>
          </a:p>
        </p:txBody>
      </p:sp>
      <p:sp>
        <p:nvSpPr>
          <p:cNvPr id="1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35040" y="1536192"/>
            <a:ext cx="2615184" cy="13716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35040" y="1536192"/>
            <a:ext cx="2615184" cy="64008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6199632" y="168249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Projected CV risk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6199632" y="201168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SURMOUNT-5 post-hoc: predicted 10-yr CVD risk fell 2.4% (tirzepatide) vs 1.4% (semaglutide).</a:t>
            </a:r>
            <a:endParaRPr lang="en-US" sz="1100" dirty="0"/>
          </a:p>
        </p:txBody>
      </p:sp>
      <p:sp>
        <p:nvSpPr>
          <p:cNvPr id="2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035808"/>
            <a:ext cx="2615184" cy="13716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035808"/>
            <a:ext cx="2615184" cy="64008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731520" y="3182112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Population scale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731520" y="3511296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estimated ~2M vs ~1.15M CVD events could be prevented over 10 years in eligible U.S. adults.</a:t>
            </a:r>
            <a:endParaRPr lang="en-US" sz="1100" dirty="0"/>
          </a:p>
        </p:txBody>
      </p:sp>
      <p:sp>
        <p:nvSpPr>
          <p:cNvPr id="2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00984" y="3035808"/>
            <a:ext cx="2615184" cy="13716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00984" y="3035808"/>
            <a:ext cx="2615184" cy="64008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3465576" y="3182112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Expanding uses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3465576" y="3511296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Emerging evidence in fatty-liver disease (MASH), sleep apnea, and kidney disease.</a:t>
            </a:r>
            <a:endParaRPr lang="en-US" sz="1100" dirty="0"/>
          </a:p>
        </p:txBody>
      </p:sp>
      <p:sp>
        <p:nvSpPr>
          <p:cNvPr id="2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35040" y="3035808"/>
            <a:ext cx="2615184" cy="13716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35040" y="3035808"/>
            <a:ext cx="2615184" cy="64008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6199632" y="3182112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Two-thirds of risk</a:t>
            </a:r>
            <a:endParaRPr lang="en-US" sz="1400" dirty="0"/>
          </a:p>
        </p:txBody>
      </p:sp>
      <p:sp>
        <p:nvSpPr>
          <p:cNvPr id="31" name="Text 28"/>
          <p:cNvSpPr/>
          <p:nvPr/>
        </p:nvSpPr>
        <p:spPr>
          <a:xfrm>
            <a:off x="6199632" y="3511296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two-thirds of obesity-related mortality is cardiovascular in origin.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306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8E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66928" y="329184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PROFILE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Side Effects &amp; Monitoring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8321040" y="4828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icon medallio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384048"/>
            <a:ext cx="822960" cy="822960"/>
          </a:xfrm>
          <a:prstGeom prst="ellipse">
            <a:avLst/>
          </a:prstGeom>
          <a:solidFill>
            <a:srgbClr val="230609"/>
          </a:solidFill>
          <a:ln w="254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icons/warn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762" y="563222"/>
            <a:ext cx="510235" cy="464612"/>
          </a:xfrm>
          <a:prstGeom prst="rect">
            <a:avLst/>
          </a:prstGeom>
        </p:spPr>
      </p:pic>
      <p:sp>
        <p:nvSpPr>
          <p:cNvPr id="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536192"/>
            <a:ext cx="3474720" cy="13716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49808" y="1682496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Most common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749808" y="2029968"/>
            <a:ext cx="3154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Gastrointestinal — nausea, vomiting, diarrhea, constipation; usually dose-related and transient.</a:t>
            </a:r>
            <a:endParaRPr lang="en-US" sz="1150" dirty="0"/>
          </a:p>
        </p:txBody>
      </p:sp>
      <p:sp>
        <p:nvSpPr>
          <p:cNvPr id="1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054096"/>
            <a:ext cx="3474720" cy="13716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749808" y="3200400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Tolerability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749808" y="3547872"/>
            <a:ext cx="3154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Trial discontinuations were relatively low (tirzepatide 6.1%, semaglutide 8.0%).</a:t>
            </a:r>
            <a:endParaRPr lang="en-US" sz="1150" dirty="0"/>
          </a:p>
        </p:txBody>
      </p:sp>
      <p:sp>
        <p:nvSpPr>
          <p:cNvPr id="1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24528" y="1536192"/>
            <a:ext cx="3474720" cy="13716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407408" y="1682496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Monitored risks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407408" y="2029968"/>
            <a:ext cx="3154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Pancreatitis and biliary/gallbladder disease, and loss of lean muscle mass with rapid weight loss.</a:t>
            </a:r>
            <a:endParaRPr lang="en-US" sz="1150" dirty="0"/>
          </a:p>
        </p:txBody>
      </p:sp>
      <p:sp>
        <p:nvSpPr>
          <p:cNvPr id="17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24528" y="3054096"/>
            <a:ext cx="3474720" cy="13716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4407408" y="3200400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Practical flags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4407408" y="3547872"/>
            <a:ext cx="3154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Delayed gastric emptying raises anesthesia considerations; contraindicated with personal/family history of medullary thyroid cancer or MEN2.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306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8E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66928" y="329184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 PICTURE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Drug, Very Different Prices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8321040" y="4828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icon medallio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384048"/>
            <a:ext cx="822960" cy="822960"/>
          </a:xfrm>
          <a:prstGeom prst="ellipse">
            <a:avLst/>
          </a:prstGeom>
          <a:solidFill>
            <a:srgbClr val="230609"/>
          </a:solidFill>
          <a:ln w="254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icons/doll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762" y="634093"/>
            <a:ext cx="510235" cy="32287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66928" y="148132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patient actually pays depends almost entirely on which door they walk through.</a:t>
            </a:r>
            <a:endParaRPr lang="en-US" sz="1350" dirty="0"/>
          </a:p>
        </p:txBody>
      </p:sp>
      <p:sp>
        <p:nvSpPr>
          <p:cNvPr id="9" name="tier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011680"/>
            <a:ext cx="8001000" cy="603504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77240" y="2011680"/>
            <a:ext cx="3108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Retail cash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3931920" y="2011680"/>
            <a:ext cx="23774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$900 – $1,600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355080" y="2011680"/>
            <a:ext cx="2103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insurance, full list price</a:t>
            </a:r>
            <a:endParaRPr lang="en-US" sz="1050" dirty="0"/>
          </a:p>
        </p:txBody>
      </p:sp>
      <p:sp>
        <p:nvSpPr>
          <p:cNvPr id="13" name="tier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688336"/>
            <a:ext cx="8001000" cy="603504"/>
          </a:xfrm>
          <a:prstGeom prst="rect">
            <a:avLst/>
          </a:prstGeom>
          <a:solidFill>
            <a:srgbClr val="5A1620"/>
          </a:solidFill>
          <a:ln w="12700">
            <a:solidFill>
              <a:srgbClr val="9A7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77240" y="2688336"/>
            <a:ext cx="3108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Manufacturer self-pay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3931920" y="2688336"/>
            <a:ext cx="23774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$299 – $499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6355080" y="2688336"/>
            <a:ext cx="2103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NovoCare &amp; LillyDirect direct programs</a:t>
            </a:r>
            <a:endParaRPr lang="en-US" sz="1050" dirty="0"/>
          </a:p>
        </p:txBody>
      </p:sp>
      <p:sp>
        <p:nvSpPr>
          <p:cNvPr id="17" name="tier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364992"/>
            <a:ext cx="8001000" cy="603504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777240" y="3364992"/>
            <a:ext cx="3108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Oral / intro pricing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3931920" y="3364992"/>
            <a:ext cx="23774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$149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6355080" y="3364992"/>
            <a:ext cx="2103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Wegovy pill and introductory offers</a:t>
            </a:r>
            <a:endParaRPr lang="en-US" sz="1050" dirty="0"/>
          </a:p>
        </p:txBody>
      </p:sp>
      <p:sp>
        <p:nvSpPr>
          <p:cNvPr id="21" name="tier 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4041648"/>
            <a:ext cx="8001000" cy="603504"/>
          </a:xfrm>
          <a:prstGeom prst="rect">
            <a:avLst/>
          </a:prstGeom>
          <a:solidFill>
            <a:srgbClr val="5A1620"/>
          </a:solidFill>
          <a:ln w="12700">
            <a:solidFill>
              <a:srgbClr val="9A7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777240" y="4041648"/>
            <a:ext cx="3108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Insurance + savings card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3931920" y="4041648"/>
            <a:ext cx="23774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$0 – $25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6355080" y="4041648"/>
            <a:ext cx="2103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coverage, cheapest legitimate path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566928" y="4855464"/>
            <a:ext cx="7863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Per-month figures, U.S., 2026. Compounded versions were sharply restricted after the FDA acted in April 2026.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306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8E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66928" y="329184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LANDSCAPE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Pays, and For What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8321040" y="4828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icon medallio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384048"/>
            <a:ext cx="822960" cy="822960"/>
          </a:xfrm>
          <a:prstGeom prst="ellipse">
            <a:avLst/>
          </a:prstGeom>
          <a:solidFill>
            <a:srgbClr val="230609"/>
          </a:solidFill>
          <a:ln w="254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icons/shie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762" y="544225"/>
            <a:ext cx="510235" cy="502606"/>
          </a:xfrm>
          <a:prstGeom prst="rect">
            <a:avLst/>
          </a:prstGeom>
        </p:spPr>
      </p:pic>
      <p:sp>
        <p:nvSpPr>
          <p:cNvPr id="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536192"/>
            <a:ext cx="3931920" cy="13716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536192"/>
            <a:ext cx="73152" cy="1371600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86384" y="1682496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Medicare Part D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86384" y="2048256"/>
            <a:ext cx="35295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Covers diabetes-indicated GLP-1s; Wegovy for CV risk since 2024 and Zepbound for sleep apnea since 2025.</a:t>
            </a:r>
            <a:endParaRPr lang="en-US" sz="1200" dirty="0"/>
          </a:p>
        </p:txBody>
      </p:sp>
      <p:sp>
        <p:nvSpPr>
          <p:cNvPr id="12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36008" y="1536192"/>
            <a:ext cx="3931920" cy="13716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36008" y="1536192"/>
            <a:ext cx="73152" cy="1371600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855464" y="1682496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Medicare GLP-1 Bridge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855464" y="2048256"/>
            <a:ext cx="35295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CMS demo from July 1, 2026 offers Wegovy &amp; Zepbound for weight loss at a flat $50/mo copay.</a:t>
            </a:r>
            <a:endParaRPr lang="en-US" sz="1200" dirty="0"/>
          </a:p>
        </p:txBody>
      </p:sp>
      <p:sp>
        <p:nvSpPr>
          <p:cNvPr id="1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054096"/>
            <a:ext cx="3931920" cy="13716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054096"/>
            <a:ext cx="73152" cy="1371600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786384" y="3200400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Commercial &amp; ACA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786384" y="3566160"/>
            <a:ext cx="35295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Diabetes GLP-1s widely covered; obesity-only versions are not required and face strict prior authorization.</a:t>
            </a:r>
            <a:endParaRPr lang="en-US" sz="1200" dirty="0"/>
          </a:p>
        </p:txBody>
      </p:sp>
      <p:sp>
        <p:nvSpPr>
          <p:cNvPr id="2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36008" y="3054096"/>
            <a:ext cx="3931920" cy="13716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36008" y="3054096"/>
            <a:ext cx="73152" cy="1371600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4855464" y="3200400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Medicaid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4855464" y="3566160"/>
            <a:ext cx="35295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states cover diabetes indications; few cover obesity GLP-1s.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566928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Mounjaro is also offered to Medicare enrollees at ~$245/mo with a $50 copay cap under a 2026 pricing deal.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306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8E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66928" y="329184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VALUE QUESTION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Adherence &amp; Discontinuation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8321040" y="4828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icon medallio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384048"/>
            <a:ext cx="822960" cy="822960"/>
          </a:xfrm>
          <a:prstGeom prst="ellipse">
            <a:avLst/>
          </a:prstGeom>
          <a:solidFill>
            <a:srgbClr val="230609"/>
          </a:solidFill>
          <a:ln w="254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icons/clip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8739" y="540410"/>
            <a:ext cx="390282" cy="51023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66928" y="1481328"/>
            <a:ext cx="47091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4000"/>
              </a:lnSpc>
              <a:buNone/>
            </a:pPr>
            <a:r>
              <a:rPr lang="en-US" sz="14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uptake has not meant durable use. Many patients who start GLP-1 weight-loss therapy stop before completing it — and weight regain after stopping is common. Duration and adherence, not the prescription itself, determine real-world value.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66928" y="3429000"/>
            <a:ext cx="4709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E4C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payers, </a:t>
            </a:r>
            <a:r>
              <a:rPr lang="en-US" sz="1250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high drop-off rate raises the cost-per-successful-outcome and complicates any long-term savings case.</a:t>
            </a:r>
            <a:endParaRPr lang="en-US" sz="1250" dirty="0"/>
          </a:p>
        </p:txBody>
      </p:sp>
      <p:sp>
        <p:nvSpPr>
          <p:cNvPr id="10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0" y="1463040"/>
            <a:ext cx="3108960" cy="9144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0" y="1463040"/>
            <a:ext cx="73152" cy="914400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5705856" y="1545336"/>
            <a:ext cx="2743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73.1%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5705856" y="196596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rise in GLP-1 use for weight loss this year</a:t>
            </a:r>
            <a:endParaRPr lang="en-US" sz="1050" dirty="0"/>
          </a:p>
        </p:txBody>
      </p:sp>
      <p:sp>
        <p:nvSpPr>
          <p:cNvPr id="14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0" y="2496312"/>
            <a:ext cx="3108960" cy="9144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0" y="2496312"/>
            <a:ext cx="73152" cy="914400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5705856" y="2578608"/>
            <a:ext cx="2743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High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5705856" y="2999232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Discontinuation rates before completing treatment</a:t>
            </a:r>
            <a:endParaRPr lang="en-US" sz="1050" dirty="0"/>
          </a:p>
        </p:txBody>
      </p:sp>
      <p:sp>
        <p:nvSpPr>
          <p:cNvPr id="18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0" y="3529584"/>
            <a:ext cx="3108960" cy="9144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0" y="3529584"/>
            <a:ext cx="73152" cy="914400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5705856" y="3611880"/>
            <a:ext cx="2743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Common</a:t>
            </a:r>
            <a:endParaRPr lang="en-US" sz="2400" dirty="0"/>
          </a:p>
        </p:txBody>
      </p:sp>
      <p:sp>
        <p:nvSpPr>
          <p:cNvPr id="21" name="Text 18"/>
          <p:cNvSpPr/>
          <p:nvPr/>
        </p:nvSpPr>
        <p:spPr>
          <a:xfrm>
            <a:off x="5705856" y="4032504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therapy is stopped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306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8E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66928" y="329184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DYNAMICS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Fast-Moving, High-Stakes Market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8321040" y="4828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icon medallio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384048"/>
            <a:ext cx="822960" cy="822960"/>
          </a:xfrm>
          <a:prstGeom prst="ellipse">
            <a:avLst/>
          </a:prstGeom>
          <a:solidFill>
            <a:srgbClr val="230609"/>
          </a:solidFill>
          <a:ln w="254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icons/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762" y="588210"/>
            <a:ext cx="510235" cy="414636"/>
          </a:xfrm>
          <a:prstGeom prst="rect">
            <a:avLst/>
          </a:prstGeom>
        </p:spPr>
      </p:pic>
      <p:sp>
        <p:nvSpPr>
          <p:cNvPr id="8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554480"/>
            <a:ext cx="2615184" cy="155448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49808" y="1700784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$87–101B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768096" y="228600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2026 global GLP-1 market — on track to be the top-grossing drug class</a:t>
            </a:r>
            <a:endParaRPr lang="en-US" sz="1100" dirty="0"/>
          </a:p>
        </p:txBody>
      </p:sp>
      <p:sp>
        <p:nvSpPr>
          <p:cNvPr id="11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28416" y="1554480"/>
            <a:ext cx="2615184" cy="155448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3511296" y="1700784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18.5%</a:t>
            </a:r>
            <a:endParaRPr lang="en-US" sz="3000" dirty="0"/>
          </a:p>
        </p:txBody>
      </p:sp>
      <p:sp>
        <p:nvSpPr>
          <p:cNvPr id="13" name="Text 10"/>
          <p:cNvSpPr/>
          <p:nvPr/>
        </p:nvSpPr>
        <p:spPr>
          <a:xfrm>
            <a:off x="3529584" y="228600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CAGR of the weight-loss segment; ~$49B by 2030</a:t>
            </a:r>
            <a:endParaRPr lang="en-US" sz="1100" dirty="0"/>
          </a:p>
        </p:txBody>
      </p:sp>
      <p:sp>
        <p:nvSpPr>
          <p:cNvPr id="14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9904" y="1554480"/>
            <a:ext cx="2615184" cy="155448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72784" y="1700784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60%+</a:t>
            </a:r>
            <a:endParaRPr lang="en-US" sz="3000" dirty="0"/>
          </a:p>
        </p:txBody>
      </p:sp>
      <p:sp>
        <p:nvSpPr>
          <p:cNvPr id="16" name="Text 13"/>
          <p:cNvSpPr/>
          <p:nvPr/>
        </p:nvSpPr>
        <p:spPr>
          <a:xfrm>
            <a:off x="6291072" y="228600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 Lilly's share of the U.S. incretin market as of early 2026</a:t>
            </a:r>
            <a:endParaRPr lang="en-US" sz="1100" dirty="0"/>
          </a:p>
        </p:txBody>
      </p:sp>
      <p:sp>
        <p:nvSpPr>
          <p:cNvPr id="17" name="notes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310128"/>
            <a:ext cx="8001000" cy="1325880"/>
          </a:xfrm>
          <a:prstGeom prst="rect">
            <a:avLst/>
          </a:prstGeom>
          <a:solidFill>
            <a:srgbClr val="3A0C12"/>
          </a:solidFill>
          <a:ln w="12700">
            <a:solidFill>
              <a:srgbClr val="9A7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777240" y="3438144"/>
            <a:ext cx="7589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drug spending has surpassed specialty spending for the first time, led by GLP-1s.</a:t>
            </a:r>
            <a:endParaRPr lang="en-US" sz="12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Oral formulations are reaching pharmacies, and semaglutide patent cliffs loom.</a:t>
            </a:r>
            <a:endParaRPr lang="en-US" sz="12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Compounded GLP-1s were sharply curtailed after the FDA acted in April 2026.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306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8E16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66928" y="329184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ADJUSTER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566928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This Means for Claims &amp; Risk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8321040" y="48280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icon medallio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0" y="384048"/>
            <a:ext cx="822960" cy="822960"/>
          </a:xfrm>
          <a:prstGeom prst="ellipse">
            <a:avLst/>
          </a:prstGeom>
          <a:solidFill>
            <a:srgbClr val="230609"/>
          </a:solidFill>
          <a:ln w="25400">
            <a:solidFill>
              <a:srgbClr val="C9A2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icons/shie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762" y="544225"/>
            <a:ext cx="510235" cy="502606"/>
          </a:xfrm>
          <a:prstGeom prst="rect">
            <a:avLst/>
          </a:prstGeom>
        </p:spPr>
      </p:pic>
      <p:sp>
        <p:nvSpPr>
          <p:cNvPr id="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536192"/>
            <a:ext cx="3931920" cy="13716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1536192"/>
            <a:ext cx="3931920" cy="64008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68096" y="1682496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Rising pharmacy claims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768096" y="2048256"/>
            <a:ext cx="35478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monthly cost, long duration, and growing volume push pharmacy spend upward.</a:t>
            </a:r>
            <a:endParaRPr lang="en-US" sz="1200" dirty="0"/>
          </a:p>
        </p:txBody>
      </p:sp>
      <p:sp>
        <p:nvSpPr>
          <p:cNvPr id="12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36008" y="1536192"/>
            <a:ext cx="3931920" cy="13716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36008" y="1536192"/>
            <a:ext cx="3931920" cy="64008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837176" y="1682496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Potential medical offsets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4837176" y="2048256"/>
            <a:ext cx="35478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cardiovascular events and diabetes complications may reduce medical claims over time.</a:t>
            </a:r>
            <a:endParaRPr lang="en-US" sz="1200" dirty="0"/>
          </a:p>
        </p:txBody>
      </p:sp>
      <p:sp>
        <p:nvSpPr>
          <p:cNvPr id="1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054096"/>
            <a:ext cx="3931920" cy="13716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3054096"/>
            <a:ext cx="3931920" cy="64008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768096" y="3200400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Evolving risk picture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768096" y="3566160"/>
            <a:ext cx="35478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use signals actively treated obesity or diabetes — a shifting input for underwriting.</a:t>
            </a:r>
            <a:endParaRPr lang="en-US" sz="1200" dirty="0"/>
          </a:p>
        </p:txBody>
      </p:sp>
      <p:sp>
        <p:nvSpPr>
          <p:cNvPr id="2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36008" y="3054096"/>
            <a:ext cx="3931920" cy="1371600"/>
          </a:xfrm>
          <a:prstGeom prst="rect">
            <a:avLst/>
          </a:prstGeom>
          <a:solidFill>
            <a:srgbClr val="48111A"/>
          </a:solidFill>
          <a:ln w="12700">
            <a:solidFill>
              <a:srgbClr val="9A7A2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36008" y="3054096"/>
            <a:ext cx="3931920" cy="64008"/>
          </a:xfrm>
          <a:prstGeom prst="rect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4837176" y="3200400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4C8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Watch the policy shifts</a:t>
            </a:r>
            <a:endParaRPr lang="en-US" sz="1550" dirty="0"/>
          </a:p>
        </p:txBody>
      </p:sp>
      <p:sp>
        <p:nvSpPr>
          <p:cNvPr id="23" name="Text 20"/>
          <p:cNvSpPr/>
          <p:nvPr/>
        </p:nvSpPr>
        <p:spPr>
          <a:xfrm>
            <a:off x="4837176" y="3566160"/>
            <a:ext cx="35478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mandates, the Medicare Bridge program, prior-auth rules, compounding, and drop-off patterns.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ages/image-658ac6cf02e8c28e6d64c623ababfe41.jpg"/>
          <p:cNvPicPr>
            <a:picLocks noChangeAspect="1"/>
          </p:cNvPicPr>
          <p:nvPr/>
        </p:nvPicPr>
        <p:blipFill>
          <a:blip r:embed="rId3"/>
          <a:srcRect t="7813" b="781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60305">
              <a:alpha val="7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left 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669280" cy="5143500"/>
          </a:xfrm>
          <a:prstGeom prst="rect">
            <a:avLst/>
          </a:prstGeom>
          <a:solidFill>
            <a:srgbClr val="120204">
              <a:alpha val="86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03504" y="45720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E4C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3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566928" y="841248"/>
            <a:ext cx="4846320" cy="685800"/>
          </a:xfrm>
          <a:prstGeom prst="rect">
            <a:avLst/>
          </a:prstGeom>
          <a:noFill/>
          <a:ln/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5EBD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Bottom Line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603504" y="1600200"/>
            <a:ext cx="4846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lnSpc>
                <a:spcPct val="106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GLP-1s deliver substantial weight loss and, for semaglutide, proven cardiovascular benefit.</a:t>
            </a:r>
            <a:endParaRPr lang="en-US" sz="1350" dirty="0"/>
          </a:p>
          <a:p>
            <a:pPr marL="203200" indent="-203200">
              <a:lnSpc>
                <a:spcPct val="106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Tirzepatide leads on weight and metabolic outcomes; semaglutide has the most mature CV evidence.</a:t>
            </a:r>
            <a:endParaRPr lang="en-US" sz="1350" dirty="0"/>
          </a:p>
          <a:p>
            <a:pPr marL="203200" indent="-203200">
              <a:lnSpc>
                <a:spcPct val="106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and coverage remain the central tension for every payer.</a:t>
            </a:r>
            <a:endParaRPr lang="en-US" sz="1350" dirty="0"/>
          </a:p>
          <a:p>
            <a:pPr marL="203200" indent="-203200">
              <a:lnSpc>
                <a:spcPct val="106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Adherence and treatment duration determine the real-world value.</a:t>
            </a:r>
            <a:endParaRPr lang="en-US" sz="1350" dirty="0"/>
          </a:p>
          <a:p>
            <a:pPr marL="203200" indent="-203200">
              <a:lnSpc>
                <a:spcPct val="106000"/>
              </a:lnSpc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F5EB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landscape is shifting fast through 2026 — monitor policy and pricing closely.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03504" y="482803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D7C1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July 2026  ·  figures drawn from 2024–2026 public sources; verify current pricing and coverage.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20478</TotalTime>
  <Words>1289</Words>
  <Application>Microsoft Office PowerPoint</Application>
  <PresentationFormat>On-screen Show (16:9)</PresentationFormat>
  <Paragraphs>197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Georgia</vt:lpstr>
      <vt:lpstr>Office Theme</vt:lpstr>
      <vt:lpstr>Obesity, Cardiometabolic Health &amp; GLP-1 Therapies</vt:lpstr>
      <vt:lpstr>Why GLP-1s Matter to Insurers</vt:lpstr>
      <vt:lpstr>What GLP-1 Therapies Are &amp; How They Work</vt:lpstr>
      <vt:lpstr>The Major GLP-1 Medications</vt:lpstr>
      <vt:lpstr>Head-to-Head Weight Loss</vt:lpstr>
      <vt:lpstr>Proven Heart Benefit</vt:lpstr>
      <vt:lpstr>Beyond Weight: Cardiometabolic Gains</vt:lpstr>
      <vt:lpstr>Side Effects &amp; Monitoring</vt:lpstr>
      <vt:lpstr>One Drug, Very Different Prices</vt:lpstr>
      <vt:lpstr>Who Pays, and For What</vt:lpstr>
      <vt:lpstr>Adherence &amp; Discontinuation</vt:lpstr>
      <vt:lpstr>A Fast-Moving, High-Stakes Market</vt:lpstr>
      <vt:lpstr>What This Means for Claims &amp; Risk</vt:lpstr>
      <vt:lpstr>The Bottom 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Sherry-Ann Brown MD PhD FACC FAHA</dc:creator>
  <cp:lastModifiedBy>Sherry-Ann Brown MD PhD FACC FAHA</cp:lastModifiedBy>
  <cp:revision>2</cp:revision>
  <dcterms:created xsi:type="dcterms:W3CDTF">2026-07-16T18:00:01Z</dcterms:created>
  <dcterms:modified xsi:type="dcterms:W3CDTF">2026-08-26T21:21:43Z</dcterms:modified>
</cp:coreProperties>
</file>